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Montserrat"/>
      <p:regular r:id="rId27"/>
      <p:bold r:id="rId28"/>
      <p:italic r:id="rId29"/>
      <p:boldItalic r:id="rId30"/>
    </p:embeddedFont>
    <p:embeddedFont>
      <p:font typeface="Average"/>
      <p:regular r:id="rId31"/>
    </p:embeddedFont>
    <p:embeddedFont>
      <p:font typeface="Oswald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D6100A0-4BB9-4DED-887F-244D074AEDC1}">
  <a:tblStyle styleId="{6D6100A0-4BB9-4DED-887F-244D074AED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bold.fntdata"/><Relationship Id="rId27" Type="http://schemas.openxmlformats.org/officeDocument/2006/relationships/font" Target="fonts/Montserrat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Average-regular.fntdata"/><Relationship Id="rId30" Type="http://schemas.openxmlformats.org/officeDocument/2006/relationships/font" Target="fonts/Montserrat-boldItalic.fntdata"/><Relationship Id="rId11" Type="http://schemas.openxmlformats.org/officeDocument/2006/relationships/slide" Target="slides/slide5.xml"/><Relationship Id="rId33" Type="http://schemas.openxmlformats.org/officeDocument/2006/relationships/font" Target="fonts/Oswald-bold.fntdata"/><Relationship Id="rId10" Type="http://schemas.openxmlformats.org/officeDocument/2006/relationships/slide" Target="slides/slide4.xml"/><Relationship Id="rId32" Type="http://schemas.openxmlformats.org/officeDocument/2006/relationships/font" Target="fonts/Oswald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88f440fca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88f440fca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440fca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440fc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4b953fa9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4b953fa9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84fb98faa3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84fb98faa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Variable</a:t>
            </a: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 naming conventions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2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5" name="Google Shape;19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2"/>
          <p:cNvSpPr txBox="1"/>
          <p:nvPr/>
        </p:nvSpPr>
        <p:spPr>
          <a:xfrm>
            <a:off x="742875" y="182175"/>
            <a:ext cx="5482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an instance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22"/>
          <p:cNvSpPr txBox="1"/>
          <p:nvPr/>
        </p:nvSpPr>
        <p:spPr>
          <a:xfrm>
            <a:off x="5893600" y="1928825"/>
            <a:ext cx="2881200" cy="138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Name the variable ‘ID’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 the initial value to ‘0’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8" name="Google Shape;19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2475" y="1617986"/>
            <a:ext cx="4778949" cy="240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3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7" name="Google Shape;20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18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3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Create a 2nd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23"/>
          <p:cNvSpPr txBox="1"/>
          <p:nvPr/>
        </p:nvSpPr>
        <p:spPr>
          <a:xfrm>
            <a:off x="5151375" y="1355975"/>
            <a:ext cx="3624900" cy="28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instance variable’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new instance variable’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Name the variable ‘nextID’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 initial value to ‘0’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0" name="Google Shape;210;p23"/>
          <p:cNvPicPr preferRelativeResize="0"/>
          <p:nvPr/>
        </p:nvPicPr>
        <p:blipFill rotWithShape="1">
          <a:blip r:embed="rId5">
            <a:alphaModFix/>
          </a:blip>
          <a:srcRect b="30073" l="36489" r="36415" t="38059"/>
          <a:stretch/>
        </p:blipFill>
        <p:spPr>
          <a:xfrm>
            <a:off x="1135850" y="1478750"/>
            <a:ext cx="3624898" cy="239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4"/>
          <p:cNvSpPr/>
          <p:nvPr/>
        </p:nvSpPr>
        <p:spPr>
          <a:xfrm>
            <a:off x="267900" y="182175"/>
            <a:ext cx="225000" cy="21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4"/>
          <p:cNvSpPr txBox="1"/>
          <p:nvPr/>
        </p:nvSpPr>
        <p:spPr>
          <a:xfrm>
            <a:off x="678638" y="599288"/>
            <a:ext cx="53043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4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Duplicate sprites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4"/>
          <p:cNvSpPr txBox="1"/>
          <p:nvPr/>
        </p:nvSpPr>
        <p:spPr>
          <a:xfrm>
            <a:off x="5191150" y="1982725"/>
            <a:ext cx="3417300" cy="231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Press ctrl and click and drag to create multiple copies of your waypointBlue sprite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Place them at each corner of the maze.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3" name="Google Shape;22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5735" y="1635488"/>
            <a:ext cx="4103016" cy="2370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0" name="Google Shape;23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5"/>
          <p:cNvSpPr/>
          <p:nvPr/>
        </p:nvSpPr>
        <p:spPr>
          <a:xfrm>
            <a:off x="267900" y="182175"/>
            <a:ext cx="225000" cy="24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328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5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Making the water flow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25"/>
          <p:cNvSpPr txBox="1"/>
          <p:nvPr/>
        </p:nvSpPr>
        <p:spPr>
          <a:xfrm>
            <a:off x="889400" y="1114050"/>
            <a:ext cx="7919100" cy="19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Change the instance variable 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ID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of each of your waypointBlue sprites to the numbers 0,1,2 etc. in the order they should be visited by your water.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Then set each of the 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nextID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variables to one more than the ID set for that instance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5" name="Google Shape;235;p25"/>
          <p:cNvPicPr preferRelativeResize="0"/>
          <p:nvPr/>
        </p:nvPicPr>
        <p:blipFill rotWithShape="1">
          <a:blip r:embed="rId5">
            <a:alphaModFix/>
          </a:blip>
          <a:srcRect b="0" l="0" r="0" t="53286"/>
          <a:stretch/>
        </p:blipFill>
        <p:spPr>
          <a:xfrm>
            <a:off x="1674675" y="3013100"/>
            <a:ext cx="6348557" cy="1771049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5"/>
          <p:cNvSpPr/>
          <p:nvPr/>
        </p:nvSpPr>
        <p:spPr>
          <a:xfrm>
            <a:off x="1722875" y="4123125"/>
            <a:ext cx="1663200" cy="401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2" name="Google Shape;242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6"/>
          <p:cNvSpPr/>
          <p:nvPr/>
        </p:nvSpPr>
        <p:spPr>
          <a:xfrm>
            <a:off x="267900" y="182175"/>
            <a:ext cx="225000" cy="2614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6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Making the water flow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7" name="Google Shape;24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2376" y="2724151"/>
            <a:ext cx="7133149" cy="18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6"/>
          <p:cNvSpPr txBox="1"/>
          <p:nvPr/>
        </p:nvSpPr>
        <p:spPr>
          <a:xfrm>
            <a:off x="889400" y="1114050"/>
            <a:ext cx="7919100" cy="19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 the 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nextID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of the last of your 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waypointBlue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sprite to 0.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means that when your water follows the path it will loop back to the beginning again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4" name="Google Shape;254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5" name="Google Shape;25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7"/>
          <p:cNvSpPr/>
          <p:nvPr/>
        </p:nvSpPr>
        <p:spPr>
          <a:xfrm>
            <a:off x="267900" y="182175"/>
            <a:ext cx="225000" cy="30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85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7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Making the water flow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p27"/>
          <p:cNvSpPr txBox="1"/>
          <p:nvPr/>
        </p:nvSpPr>
        <p:spPr>
          <a:xfrm>
            <a:off x="5535750" y="2142750"/>
            <a:ext cx="3201900" cy="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water sprite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 an instance variable called targetID, leave the initial value as 0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0" name="Google Shape;260;p27"/>
          <p:cNvPicPr preferRelativeResize="0"/>
          <p:nvPr/>
        </p:nvPicPr>
        <p:blipFill rotWithShape="1">
          <a:blip r:embed="rId5">
            <a:alphaModFix/>
          </a:blip>
          <a:srcRect b="8966" l="30520" r="12622" t="12859"/>
          <a:stretch/>
        </p:blipFill>
        <p:spPr>
          <a:xfrm>
            <a:off x="1044100" y="1535287"/>
            <a:ext cx="3940451" cy="2571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67900" y="182175"/>
            <a:ext cx="225000" cy="3064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8"/>
          <p:cNvSpPr txBox="1"/>
          <p:nvPr/>
        </p:nvSpPr>
        <p:spPr>
          <a:xfrm>
            <a:off x="678650" y="182175"/>
            <a:ext cx="496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Making the water flow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28"/>
          <p:cNvSpPr txBox="1"/>
          <p:nvPr/>
        </p:nvSpPr>
        <p:spPr>
          <a:xfrm>
            <a:off x="890475" y="1147575"/>
            <a:ext cx="79071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skills you have learnt throughout the lessons and add the following events and actions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2" name="Google Shape;272;p28"/>
          <p:cNvPicPr preferRelativeResize="0"/>
          <p:nvPr/>
        </p:nvPicPr>
        <p:blipFill rotWithShape="1">
          <a:blip r:embed="rId5">
            <a:alphaModFix/>
          </a:blip>
          <a:srcRect b="19918" l="25012" r="20743" t="63207"/>
          <a:stretch/>
        </p:blipFill>
        <p:spPr>
          <a:xfrm>
            <a:off x="944050" y="2266450"/>
            <a:ext cx="7532002" cy="131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9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242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9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Make waypoints invisible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29"/>
          <p:cNvSpPr txBox="1"/>
          <p:nvPr/>
        </p:nvSpPr>
        <p:spPr>
          <a:xfrm>
            <a:off x="792200" y="2282750"/>
            <a:ext cx="4231500" cy="10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</a:t>
            </a: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ouble click on one of the waypoints.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Remove the fill by using the eraser tool. 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4" name="Google Shape;284;p29"/>
          <p:cNvPicPr preferRelativeResize="0"/>
          <p:nvPr/>
        </p:nvPicPr>
        <p:blipFill rotWithShape="1">
          <a:blip r:embed="rId5">
            <a:alphaModFix/>
          </a:blip>
          <a:srcRect b="37349" l="42640" r="36014" t="26318"/>
          <a:stretch/>
        </p:blipFill>
        <p:spPr>
          <a:xfrm>
            <a:off x="5137247" y="1585900"/>
            <a:ext cx="2936074" cy="2811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0" name="Google Shape;290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0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0"/>
          <p:cNvSpPr txBox="1"/>
          <p:nvPr/>
        </p:nvSpPr>
        <p:spPr>
          <a:xfrm>
            <a:off x="1360875" y="182175"/>
            <a:ext cx="494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5" name="Google Shape;295;p30"/>
          <p:cNvGraphicFramePr/>
          <p:nvPr/>
        </p:nvGraphicFramePr>
        <p:xfrm>
          <a:off x="1076525" y="2111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{6D6100A0-4BB9-4DED-887F-244D074AEDC1}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Water follows the path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Water moves along the path from one waypoint to another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96" name="Google Shape;29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691671" y="167713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 txBox="1"/>
          <p:nvPr/>
        </p:nvSpPr>
        <p:spPr>
          <a:xfrm>
            <a:off x="1360863" y="58458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3" name="Google Shape;30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1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5" name="Google Shape;30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1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7" name="Google Shape;307;p31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8" name="Google Shape;308;p31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31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0" name="Google Shape;310;p31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31"/>
          <p:cNvSpPr/>
          <p:nvPr/>
        </p:nvSpPr>
        <p:spPr>
          <a:xfrm>
            <a:off x="3624450" y="3105875"/>
            <a:ext cx="5143500" cy="10446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Can you add a variable for scoring and add this into the game?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2" name="Google Shape;312;p31"/>
          <p:cNvCxnSpPr>
            <a:stCxn id="309" idx="3"/>
            <a:endCxn id="311" idx="1"/>
          </p:cNvCxnSpPr>
          <p:nvPr/>
        </p:nvCxnSpPr>
        <p:spPr>
          <a:xfrm>
            <a:off x="3136050" y="3061450"/>
            <a:ext cx="488400" cy="5667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13" name="Google Shape;313;p31"/>
          <p:cNvSpPr/>
          <p:nvPr/>
        </p:nvSpPr>
        <p:spPr>
          <a:xfrm>
            <a:off x="3624450" y="1297300"/>
            <a:ext cx="5143500" cy="10446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would you do to improve the game further?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4" name="Google Shape;314;p31"/>
          <p:cNvCxnSpPr>
            <a:stCxn id="306" idx="3"/>
            <a:endCxn id="313" idx="1"/>
          </p:cNvCxnSpPr>
          <p:nvPr/>
        </p:nvCxnSpPr>
        <p:spPr>
          <a:xfrm>
            <a:off x="3136050" y="752650"/>
            <a:ext cx="488400" cy="1067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variable naming conventions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way to make the water move along a path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0" name="Google Shape;32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2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2" name="Google Shape;32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2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4" name="Google Shape;324;p32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variable naming conventions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way to make the water move along a path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>
            <a:off x="1431300" y="2124500"/>
            <a:ext cx="3140700" cy="16311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myVariable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4991250" y="2124500"/>
            <a:ext cx="3140700" cy="16311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my_variable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Variable naming conventions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783325" y="1097600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variable is a temporary storage location for one piece of data. It can be changed or edited within a program.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890200" y="4056925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notice any differences?</a:t>
            </a: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Variable naming conventions</a:t>
            </a:r>
            <a:endParaRPr b="1"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1236025" y="1310125"/>
            <a:ext cx="3140700" cy="6936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myVariable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5100775" y="1310125"/>
            <a:ext cx="3140700" cy="6936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my_variable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1236025" y="2224950"/>
            <a:ext cx="3140700" cy="2543400"/>
          </a:xfrm>
          <a:prstGeom prst="roundRect">
            <a:avLst>
              <a:gd fmla="val 5330" name="adj"/>
            </a:avLst>
          </a:prstGeom>
          <a:solidFill>
            <a:srgbClr val="D2FFF4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camelCase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When multiple words are combined the first letter of the first word is lowercase.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The first letter of each additional word is uppercase with no spaces.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5100775" y="2246850"/>
            <a:ext cx="3140700" cy="2543400"/>
          </a:xfrm>
          <a:prstGeom prst="roundRect">
            <a:avLst>
              <a:gd fmla="val 5330" name="adj"/>
            </a:avLst>
          </a:prstGeom>
          <a:solidFill>
            <a:srgbClr val="D2FFF4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snake_case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When multiple words are combined the spaces are replaced with an underscore and all in lowercase.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_ is underscore.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12.1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match the variable names with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correct convention?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7"/>
          <p:cNvSpPr/>
          <p:nvPr/>
        </p:nvSpPr>
        <p:spPr>
          <a:xfrm>
            <a:off x="99417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playerOneScore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99417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lives_lost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99417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enemy_speed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99417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livesLeft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364332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bullet_color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364332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bulletSpeed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364332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enemy_size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364332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636747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player_two_score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636747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livesGained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636747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636747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bullet_size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/>
          <p:nvPr/>
        </p:nvSpPr>
        <p:spPr>
          <a:xfrm>
            <a:off x="1200150" y="1321600"/>
            <a:ext cx="3262200" cy="3524100"/>
          </a:xfrm>
          <a:prstGeom prst="roundRect">
            <a:avLst>
              <a:gd fmla="val 6204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camelCase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5038725" y="1321600"/>
            <a:ext cx="3262200" cy="3524100"/>
          </a:xfrm>
          <a:prstGeom prst="roundRect">
            <a:avLst>
              <a:gd fmla="val 6204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snake_case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8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12.1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match the variable names with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correct convention?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18"/>
          <p:cNvSpPr/>
          <p:nvPr/>
        </p:nvSpPr>
        <p:spPr>
          <a:xfrm>
            <a:off x="1722150" y="1849801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playerOneScore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8"/>
          <p:cNvSpPr/>
          <p:nvPr/>
        </p:nvSpPr>
        <p:spPr>
          <a:xfrm>
            <a:off x="5560725" y="2361588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lives_lost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5560725" y="2856863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enemy_speed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1722150" y="4393950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livesLeft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8"/>
          <p:cNvSpPr/>
          <p:nvPr/>
        </p:nvSpPr>
        <p:spPr>
          <a:xfrm>
            <a:off x="5560725" y="4317750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bullet_color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18"/>
          <p:cNvSpPr/>
          <p:nvPr/>
        </p:nvSpPr>
        <p:spPr>
          <a:xfrm>
            <a:off x="1722150" y="2351550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bulletSpeed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8"/>
          <p:cNvSpPr/>
          <p:nvPr/>
        </p:nvSpPr>
        <p:spPr>
          <a:xfrm>
            <a:off x="5560725" y="3343825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enemy_size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8"/>
          <p:cNvSpPr/>
          <p:nvPr/>
        </p:nvSpPr>
        <p:spPr>
          <a:xfrm>
            <a:off x="1722150" y="3355050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8"/>
          <p:cNvSpPr/>
          <p:nvPr/>
        </p:nvSpPr>
        <p:spPr>
          <a:xfrm>
            <a:off x="5560725" y="1866325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player_two_score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18"/>
          <p:cNvSpPr/>
          <p:nvPr/>
        </p:nvSpPr>
        <p:spPr>
          <a:xfrm>
            <a:off x="1722150" y="2853301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livesGained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p18"/>
          <p:cNvSpPr/>
          <p:nvPr/>
        </p:nvSpPr>
        <p:spPr>
          <a:xfrm>
            <a:off x="1722150" y="3856976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enemyColor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18"/>
          <p:cNvSpPr/>
          <p:nvPr/>
        </p:nvSpPr>
        <p:spPr>
          <a:xfrm>
            <a:off x="5560725" y="3830782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bullet_size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4" name="Google Shape;15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9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8" name="Google Shape;158;p19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0" name="Google Shape;160;p19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0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9" name="Google Shape;16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0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Make the water flow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860550" y="1339800"/>
            <a:ext cx="7947600" cy="1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allow the water to know which way to go, you need to add </a:t>
            </a:r>
            <a:r>
              <a:rPr b="1"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waypoints</a:t>
            </a: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that the water has to touch.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2" name="Google Shape;172;p20"/>
          <p:cNvSpPr txBox="1"/>
          <p:nvPr/>
        </p:nvSpPr>
        <p:spPr>
          <a:xfrm>
            <a:off x="742875" y="616600"/>
            <a:ext cx="794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Making the water move around the maze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" name="Google Shape;173;p20"/>
          <p:cNvSpPr txBox="1"/>
          <p:nvPr/>
        </p:nvSpPr>
        <p:spPr>
          <a:xfrm>
            <a:off x="4993575" y="2329200"/>
            <a:ext cx="3696900" cy="21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sprite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Create a blue square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Name the sprite: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○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waypointBlue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4" name="Google Shape;174;p20"/>
          <p:cNvPicPr preferRelativeResize="0"/>
          <p:nvPr/>
        </p:nvPicPr>
        <p:blipFill rotWithShape="1">
          <a:blip r:embed="rId5">
            <a:alphaModFix/>
          </a:blip>
          <a:srcRect b="31188" l="21696" r="34435" t="30584"/>
          <a:stretch/>
        </p:blipFill>
        <p:spPr>
          <a:xfrm>
            <a:off x="742875" y="2329200"/>
            <a:ext cx="4250700" cy="2248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1" name="Google Shape;18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1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3" name="Google Shape;18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1"/>
          <p:cNvSpPr txBox="1"/>
          <p:nvPr/>
        </p:nvSpPr>
        <p:spPr>
          <a:xfrm>
            <a:off x="742875" y="182175"/>
            <a:ext cx="549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an instance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21"/>
          <p:cNvSpPr txBox="1"/>
          <p:nvPr/>
        </p:nvSpPr>
        <p:spPr>
          <a:xfrm>
            <a:off x="4050500" y="1467975"/>
            <a:ext cx="4929000" cy="19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new sprite ‘waypointBlue’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‘instance variable’ on the left hand side within properties.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new instance variable’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6" name="Google Shape;186;p21"/>
          <p:cNvPicPr preferRelativeResize="0"/>
          <p:nvPr/>
        </p:nvPicPr>
        <p:blipFill rotWithShape="1">
          <a:blip r:embed="rId5">
            <a:alphaModFix/>
          </a:blip>
          <a:srcRect b="31715" l="0" r="82101" t="12240"/>
          <a:stretch/>
        </p:blipFill>
        <p:spPr>
          <a:xfrm>
            <a:off x="1562150" y="865350"/>
            <a:ext cx="2220475" cy="3911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