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2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9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</p:sldIdLst>
  <p:sldSz cx="9144000" cy="5143500" type="screen16x9"/>
  <p:notesSz cx="6858000" cy="9144000"/>
  <p:embeddedFontLst>
    <p:embeddedFont>
      <p:font typeface="Average" panose="020B0604020202020204" charset="0"/>
      <p:regular r:id="rId27"/>
    </p:embeddedFont>
    <p:embeddedFont>
      <p:font typeface="Montserrat" panose="00000500000000000000" pitchFamily="2" charset="0"/>
      <p:regular r:id="rId28"/>
      <p:bold r:id="rId29"/>
      <p:italic r:id="rId30"/>
      <p:boldItalic r:id="rId31"/>
    </p:embeddedFont>
    <p:embeddedFont>
      <p:font typeface="Oswald" panose="00000500000000000000" pitchFamily="2" charset="0"/>
      <p:regular r:id="rId32"/>
      <p:bold r:id="rId3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C074A587-E080-4EE8-ADDA-4EB7137E0909}">
  <a:tblStyle styleId="{C074A587-E080-4EE8-ADDA-4EB7137E0909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38" d="100"/>
          <a:sy n="138" d="100"/>
        </p:scale>
        <p:origin x="834" y="12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7.fntdata"/><Relationship Id="rId38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6.fntdata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ura Donaghy" userId="44c0ea4a7173295d" providerId="LiveId" clId="{08056138-CDD2-4F27-BE0A-5266FA731C03}"/>
    <pc:docChg chg="custSel addSld delSld modSld">
      <pc:chgData name="Laura Donaghy" userId="44c0ea4a7173295d" providerId="LiveId" clId="{08056138-CDD2-4F27-BE0A-5266FA731C03}" dt="2024-09-18T09:09:11.631" v="209" actId="20577"/>
      <pc:docMkLst>
        <pc:docMk/>
      </pc:docMkLst>
      <pc:sldChg chg="addSp delSp modSp mod">
        <pc:chgData name="Laura Donaghy" userId="44c0ea4a7173295d" providerId="LiveId" clId="{08056138-CDD2-4F27-BE0A-5266FA731C03}" dt="2024-09-18T09:09:11.631" v="209" actId="20577"/>
        <pc:sldMkLst>
          <pc:docMk/>
          <pc:sldMk cId="0" sldId="270"/>
        </pc:sldMkLst>
        <pc:spChg chg="mod">
          <ac:chgData name="Laura Donaghy" userId="44c0ea4a7173295d" providerId="LiveId" clId="{08056138-CDD2-4F27-BE0A-5266FA731C03}" dt="2024-09-18T09:03:36.714" v="32" actId="6549"/>
          <ac:spMkLst>
            <pc:docMk/>
            <pc:sldMk cId="0" sldId="270"/>
            <ac:spMk id="286" creationId="{00000000-0000-0000-0000-000000000000}"/>
          </ac:spMkLst>
        </pc:spChg>
        <pc:spChg chg="mod">
          <ac:chgData name="Laura Donaghy" userId="44c0ea4a7173295d" providerId="LiveId" clId="{08056138-CDD2-4F27-BE0A-5266FA731C03}" dt="2024-09-18T09:08:45.848" v="199" actId="14100"/>
          <ac:spMkLst>
            <pc:docMk/>
            <pc:sldMk cId="0" sldId="270"/>
            <ac:spMk id="287" creationId="{00000000-0000-0000-0000-000000000000}"/>
          </ac:spMkLst>
        </pc:spChg>
        <pc:spChg chg="mod">
          <ac:chgData name="Laura Donaghy" userId="44c0ea4a7173295d" providerId="LiveId" clId="{08056138-CDD2-4F27-BE0A-5266FA731C03}" dt="2024-09-18T09:09:11.631" v="209" actId="20577"/>
          <ac:spMkLst>
            <pc:docMk/>
            <pc:sldMk cId="0" sldId="270"/>
            <ac:spMk id="290" creationId="{00000000-0000-0000-0000-000000000000}"/>
          </ac:spMkLst>
        </pc:spChg>
        <pc:picChg chg="add mod">
          <ac:chgData name="Laura Donaghy" userId="44c0ea4a7173295d" providerId="LiveId" clId="{08056138-CDD2-4F27-BE0A-5266FA731C03}" dt="2024-09-18T09:08:58.140" v="203" actId="1076"/>
          <ac:picMkLst>
            <pc:docMk/>
            <pc:sldMk cId="0" sldId="270"/>
            <ac:picMk id="3" creationId="{3DEF4813-C091-B522-5AF5-61CB505862C5}"/>
          </ac:picMkLst>
        </pc:picChg>
        <pc:picChg chg="del">
          <ac:chgData name="Laura Donaghy" userId="44c0ea4a7173295d" providerId="LiveId" clId="{08056138-CDD2-4F27-BE0A-5266FA731C03}" dt="2024-09-18T09:04:19.502" v="102" actId="478"/>
          <ac:picMkLst>
            <pc:docMk/>
            <pc:sldMk cId="0" sldId="270"/>
            <ac:picMk id="288" creationId="{00000000-0000-0000-0000-000000000000}"/>
          </ac:picMkLst>
        </pc:picChg>
        <pc:picChg chg="del">
          <ac:chgData name="Laura Donaghy" userId="44c0ea4a7173295d" providerId="LiveId" clId="{08056138-CDD2-4F27-BE0A-5266FA731C03}" dt="2024-09-18T09:04:20.126" v="103" actId="478"/>
          <ac:picMkLst>
            <pc:docMk/>
            <pc:sldMk cId="0" sldId="270"/>
            <ac:picMk id="289" creationId="{00000000-0000-0000-0000-000000000000}"/>
          </ac:picMkLst>
        </pc:picChg>
      </pc:sldChg>
      <pc:sldChg chg="add">
        <pc:chgData name="Laura Donaghy" userId="44c0ea4a7173295d" providerId="LiveId" clId="{08056138-CDD2-4F27-BE0A-5266FA731C03}" dt="2024-09-18T09:03:27.319" v="2" actId="2890"/>
        <pc:sldMkLst>
          <pc:docMk/>
          <pc:sldMk cId="1587478880" sldId="279"/>
        </pc:sldMkLst>
      </pc:sldChg>
      <pc:sldChg chg="add del">
        <pc:chgData name="Laura Donaghy" userId="44c0ea4a7173295d" providerId="LiveId" clId="{08056138-CDD2-4F27-BE0A-5266FA731C03}" dt="2024-09-16T13:15:58.420" v="1" actId="47"/>
        <pc:sldMkLst>
          <pc:docMk/>
          <pc:sldMk cId="2447007114" sldId="279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g7ef936f63e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g7ef936f63e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g7ef936f63e_0_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7" name="Google Shape;207;g7ef936f63e_0_6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g7ef936f63e_0_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9" name="Google Shape;219;g7ef936f63e_0_6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g7f7c13c957_0_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6" name="Google Shape;236;g7f7c13c957_0_5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g7ef936f63e_0_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9" name="Google Shape;249;g7ef936f63e_0_8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g7ef936f63e_0_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3" name="Google Shape;263;g7ef936f63e_0_8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g7ef936f63e_0_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9" name="Google Shape;279;g7ef936f63e_0_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g7ef936f63e_0_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9" name="Google Shape;279;g7ef936f63e_0_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3649628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g7ef936f63e_0_10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3" name="Google Shape;293;g7ef936f63e_0_10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g892941bbd5_0_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8" name="Google Shape;308;g892941bbd5_0_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g7ef936f63e_0_1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2" name="Google Shape;322;g7ef936f63e_0_1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84b953fa94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Google Shape;63;g84b953fa94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g892941bbd5_0_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4" name="Google Shape;334;g892941bbd5_0_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Google Shape;348;g892941bbd5_0_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9" name="Google Shape;349;g892941bbd5_0_6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Google Shape;361;g7ef936f63e_0_1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2" name="Google Shape;362;g7ef936f63e_0_1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Google Shape;374;g7ef936f63e_0_1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5" name="Google Shape;375;g7ef936f63e_0_15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Google Shape;389;g88f3c8d2e4_0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0" name="Google Shape;390;g88f3c8d2e4_0_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g88f3c8d2e4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" name="Google Shape;74;g88f3c8d2e4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84b953fa94_0_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" name="Google Shape;88;g84b953fa94_0_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g8478f26d83_0_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" name="Google Shape;100;g8478f26d83_0_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7fa24dc26e_0_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" name="Google Shape;129;g7fa24dc26e_0_6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g7ef936f63e_0_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8" name="Google Shape;158;g7ef936f63e_0_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g7ef936f63e_0_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1" name="Google Shape;171;g7ef936f63e_0_4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g7ef936f63e_0_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3" name="Google Shape;183;g7ef936f63e_0_5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oogle Shape;10;p2"/>
          <p:cNvGrpSpPr/>
          <p:nvPr/>
        </p:nvGrpSpPr>
        <p:grpSpPr>
          <a:xfrm>
            <a:off x="4350279" y="2855377"/>
            <a:ext cx="443589" cy="105632"/>
            <a:chOff x="4137525" y="2915950"/>
            <a:chExt cx="869100" cy="207000"/>
          </a:xfrm>
        </p:grpSpPr>
        <p:sp>
          <p:nvSpPr>
            <p:cNvPr id="11" name="Google Shape;11;p2"/>
            <p:cNvSpPr/>
            <p:nvPr/>
          </p:nvSpPr>
          <p:spPr>
            <a:xfrm>
              <a:off x="4468575" y="2915950"/>
              <a:ext cx="207000" cy="20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12;p2"/>
            <p:cNvSpPr/>
            <p:nvPr/>
          </p:nvSpPr>
          <p:spPr>
            <a:xfrm>
              <a:off x="4799625" y="2915950"/>
              <a:ext cx="207000" cy="20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4137525" y="2915950"/>
              <a:ext cx="207000" cy="20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" name="Google Shape;14;p2"/>
          <p:cNvSpPr txBox="1">
            <a:spLocks noGrp="1"/>
          </p:cNvSpPr>
          <p:nvPr>
            <p:ph type="ctrTitle"/>
          </p:nvPr>
        </p:nvSpPr>
        <p:spPr>
          <a:xfrm>
            <a:off x="671258" y="990800"/>
            <a:ext cx="7801500" cy="1730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15" name="Google Shape;15;p2"/>
          <p:cNvSpPr txBox="1">
            <a:spLocks noGrp="1"/>
          </p:cNvSpPr>
          <p:nvPr>
            <p:ph type="subTitle" idx="1"/>
          </p:nvPr>
        </p:nvSpPr>
        <p:spPr>
          <a:xfrm>
            <a:off x="671250" y="3174876"/>
            <a:ext cx="78015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255275"/>
            <a:ext cx="8520600" cy="1890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51" name="Google Shape;51;p11"/>
          <p:cNvSpPr txBox="1">
            <a:spLocks noGrp="1"/>
          </p:cNvSpPr>
          <p:nvPr>
            <p:ph type="body" idx="1"/>
          </p:nvPr>
        </p:nvSpPr>
        <p:spPr>
          <a:xfrm>
            <a:off x="311700" y="32284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52" name="Google Shape;52;p11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2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>
            <a:spLocks noGrp="1"/>
          </p:cNvSpPr>
          <p:nvPr>
            <p:ph type="title"/>
          </p:nvPr>
        </p:nvSpPr>
        <p:spPr>
          <a:xfrm>
            <a:off x="671250" y="2141250"/>
            <a:ext cx="7852200" cy="861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3" name="Google Shape;23;p4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7" name="Google Shape;27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8" name="Google Shape;28;p5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6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4" name="Google Shape;34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5" name="Google Shape;35;p7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solidFill>
          <a:schemeClr val="lt2"/>
        </a:solidFill>
        <a:effectLst/>
      </p:bgPr>
    </p:bg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8"/>
          <p:cNvSpPr txBox="1">
            <a:spLocks noGrp="1"/>
          </p:cNvSpPr>
          <p:nvPr>
            <p:ph type="title"/>
          </p:nvPr>
        </p:nvSpPr>
        <p:spPr>
          <a:xfrm>
            <a:off x="490250" y="526350"/>
            <a:ext cx="62271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8" name="Google Shape;38;p8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9"/>
          <p:cNvSpPr/>
          <p:nvPr/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41" name="Google Shape;41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2" name="Google Shape;42;p9"/>
          <p:cNvSpPr txBox="1">
            <a:spLocks noGrp="1"/>
          </p:cNvSpPr>
          <p:nvPr>
            <p:ph type="title"/>
          </p:nvPr>
        </p:nvSpPr>
        <p:spPr>
          <a:xfrm>
            <a:off x="265500" y="1081400"/>
            <a:ext cx="4045200" cy="1710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43" name="Google Shape;43;p9"/>
          <p:cNvSpPr txBox="1">
            <a:spLocks noGrp="1"/>
          </p:cNvSpPr>
          <p:nvPr>
            <p:ph type="subTitle" idx="1"/>
          </p:nvPr>
        </p:nvSpPr>
        <p:spPr>
          <a:xfrm>
            <a:off x="265500" y="2845201"/>
            <a:ext cx="4045200" cy="134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44" name="Google Shape;44;p9"/>
          <p:cNvSpPr txBox="1">
            <a:spLocks noGrp="1"/>
          </p:cNvSpPr>
          <p:nvPr>
            <p:ph type="body" idx="2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5" name="Google Shape;45;p9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Oswald"/>
              <a:buNone/>
              <a:defRPr sz="21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1pPr>
          </a:lstStyle>
          <a:p>
            <a:endParaRPr/>
          </a:p>
        </p:txBody>
      </p:sp>
      <p:sp>
        <p:nvSpPr>
          <p:cNvPr id="48" name="Google Shape;48;p10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late">
    <p:bg>
      <p:bgPr>
        <a:solidFill>
          <a:srgbClr val="2F2E2E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Average"/>
              <a:buChar char="●"/>
              <a:defRPr sz="18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○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■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●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○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■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●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○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accent3"/>
              </a:buClr>
              <a:buSzPts val="1400"/>
              <a:buFont typeface="Average"/>
              <a:buChar char="■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1pPr>
            <a:lvl2pPr lvl="1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2pPr>
            <a:lvl3pPr lvl="2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3pPr>
            <a:lvl4pPr lvl="3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4pPr>
            <a:lvl5pPr lvl="4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5pPr>
            <a:lvl6pPr lvl="5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6pPr>
            <a:lvl7pPr lvl="6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7pPr>
            <a:lvl8pPr lvl="7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8pPr>
            <a:lvl9pPr lvl="8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9.png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6.pn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4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7.png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3"/>
          <p:cNvSpPr/>
          <p:nvPr/>
        </p:nvSpPr>
        <p:spPr>
          <a:xfrm>
            <a:off x="10725" y="1976450"/>
            <a:ext cx="7125900" cy="846600"/>
          </a:xfrm>
          <a:prstGeom prst="rect">
            <a:avLst/>
          </a:prstGeom>
          <a:solidFill>
            <a:schemeClr val="accent4"/>
          </a:solidFill>
          <a:ln w="3810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600" b="1"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1">
                <a:latin typeface="Montserrat"/>
                <a:ea typeface="Montserrat"/>
                <a:cs typeface="Montserrat"/>
                <a:sym typeface="Montserrat"/>
              </a:rPr>
              <a:t>Functions</a:t>
            </a:r>
            <a:endParaRPr sz="2400" b="1"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 b="1"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60" name="Google Shape;60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655960" y="1537013"/>
            <a:ext cx="2141600" cy="1918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" name="Google Shape;209;p22"/>
          <p:cNvPicPr preferRelativeResize="0"/>
          <p:nvPr/>
        </p:nvPicPr>
        <p:blipFill rotWithShape="1">
          <a:blip r:embed="rId3">
            <a:alphaModFix/>
          </a:blip>
          <a:srcRect t="3037" r="19801" b="5479"/>
          <a:stretch/>
        </p:blipFill>
        <p:spPr>
          <a:xfrm>
            <a:off x="875125" y="887575"/>
            <a:ext cx="5545927" cy="3866750"/>
          </a:xfrm>
          <a:prstGeom prst="rect">
            <a:avLst/>
          </a:prstGeom>
          <a:noFill/>
          <a:ln>
            <a:noFill/>
          </a:ln>
        </p:spPr>
      </p:pic>
      <p:sp>
        <p:nvSpPr>
          <p:cNvPr id="210" name="Google Shape;210;p22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name="adj" fmla="val 50000"/>
            </a:avLst>
          </a:prstGeom>
          <a:solidFill>
            <a:schemeClr val="accent4"/>
          </a:solidFill>
          <a:ln w="3810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500" b="1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11" name="Google Shape;211;p22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name="adj" fmla="val 16667"/>
            </a:avLst>
          </a:prstGeom>
          <a:solidFill>
            <a:srgbClr val="D2FFF4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12" name="Google Shape;212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213" name="Google Shape;213;p22"/>
          <p:cNvSpPr/>
          <p:nvPr/>
        </p:nvSpPr>
        <p:spPr>
          <a:xfrm>
            <a:off x="267900" y="182175"/>
            <a:ext cx="225000" cy="1446600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14" name="Google Shape;214;p2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6075" y="13375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215" name="Google Shape;215;p22"/>
          <p:cNvSpPr txBox="1"/>
          <p:nvPr/>
        </p:nvSpPr>
        <p:spPr>
          <a:xfrm>
            <a:off x="678650" y="182175"/>
            <a:ext cx="4458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500" b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Adding enemies</a:t>
            </a:r>
            <a:endParaRPr sz="2500" b="1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500" b="1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500" b="1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16" name="Google Shape;216;p22"/>
          <p:cNvSpPr txBox="1"/>
          <p:nvPr/>
        </p:nvSpPr>
        <p:spPr>
          <a:xfrm>
            <a:off x="6579400" y="2091550"/>
            <a:ext cx="2379000" cy="195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Use the tools to create a shape that looks like water.</a:t>
            </a:r>
            <a:endParaRPr sz="2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23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name="adj" fmla="val 50000"/>
            </a:avLst>
          </a:prstGeom>
          <a:solidFill>
            <a:schemeClr val="accent4"/>
          </a:solidFill>
          <a:ln w="3810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500" b="1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22" name="Google Shape;222;p23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name="adj" fmla="val 16667"/>
            </a:avLst>
          </a:prstGeom>
          <a:solidFill>
            <a:srgbClr val="D2FFF4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23" name="Google Shape;223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224" name="Google Shape;224;p23"/>
          <p:cNvSpPr/>
          <p:nvPr/>
        </p:nvSpPr>
        <p:spPr>
          <a:xfrm>
            <a:off x="267900" y="182175"/>
            <a:ext cx="225000" cy="1692900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25" name="Google Shape;225;p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17185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226" name="Google Shape;226;p23"/>
          <p:cNvSpPr txBox="1"/>
          <p:nvPr/>
        </p:nvSpPr>
        <p:spPr>
          <a:xfrm>
            <a:off x="678650" y="182175"/>
            <a:ext cx="4458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500" b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Adding enemies</a:t>
            </a:r>
            <a:endParaRPr sz="2500" b="1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500" b="1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500" b="1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27" name="Google Shape;227;p23"/>
          <p:cNvSpPr txBox="1"/>
          <p:nvPr/>
        </p:nvSpPr>
        <p:spPr>
          <a:xfrm>
            <a:off x="678650" y="642950"/>
            <a:ext cx="5900700" cy="75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Use the frame editor to create different shapes for the water.</a:t>
            </a:r>
            <a:endParaRPr/>
          </a:p>
        </p:txBody>
      </p:sp>
      <p:sp>
        <p:nvSpPr>
          <p:cNvPr id="228" name="Google Shape;228;p23"/>
          <p:cNvSpPr/>
          <p:nvPr/>
        </p:nvSpPr>
        <p:spPr>
          <a:xfrm>
            <a:off x="783325" y="3022425"/>
            <a:ext cx="4038600" cy="6687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To add a frame right click here and select ‘Add frame’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29" name="Google Shape;229;p23"/>
          <p:cNvPicPr preferRelativeResize="0"/>
          <p:nvPr/>
        </p:nvPicPr>
        <p:blipFill rotWithShape="1">
          <a:blip r:embed="rId5">
            <a:alphaModFix/>
          </a:blip>
          <a:srcRect l="24493" t="77853" r="18399" b="3271"/>
          <a:stretch/>
        </p:blipFill>
        <p:spPr>
          <a:xfrm>
            <a:off x="1888525" y="1453025"/>
            <a:ext cx="5366950" cy="1285026"/>
          </a:xfrm>
          <a:prstGeom prst="rect">
            <a:avLst/>
          </a:prstGeom>
          <a:noFill/>
          <a:ln>
            <a:noFill/>
          </a:ln>
        </p:spPr>
      </p:pic>
      <p:pic>
        <p:nvPicPr>
          <p:cNvPr id="230" name="Google Shape;230;p23"/>
          <p:cNvPicPr preferRelativeResize="0"/>
          <p:nvPr/>
        </p:nvPicPr>
        <p:blipFill rotWithShape="1">
          <a:blip r:embed="rId6">
            <a:alphaModFix/>
          </a:blip>
          <a:srcRect l="42617" t="73075" r="47282" b="5333"/>
          <a:stretch/>
        </p:blipFill>
        <p:spPr>
          <a:xfrm>
            <a:off x="6277300" y="1835976"/>
            <a:ext cx="1638250" cy="196996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31" name="Google Shape;231;p23"/>
          <p:cNvCxnSpPr/>
          <p:nvPr/>
        </p:nvCxnSpPr>
        <p:spPr>
          <a:xfrm rot="10800000" flipH="1">
            <a:off x="4865975" y="2375150"/>
            <a:ext cx="1050300" cy="891600"/>
          </a:xfrm>
          <a:prstGeom prst="straightConnector1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stealth" w="med" len="med"/>
          </a:ln>
        </p:spPr>
      </p:cxnSp>
      <p:pic>
        <p:nvPicPr>
          <p:cNvPr id="232" name="Google Shape;232;p23"/>
          <p:cNvPicPr preferRelativeResize="0"/>
          <p:nvPr/>
        </p:nvPicPr>
        <p:blipFill rotWithShape="1">
          <a:blip r:embed="rId7">
            <a:alphaModFix/>
          </a:blip>
          <a:srcRect l="83437" t="51214" r="3671" b="35341"/>
          <a:stretch/>
        </p:blipFill>
        <p:spPr>
          <a:xfrm>
            <a:off x="4114800" y="3899300"/>
            <a:ext cx="1638250" cy="961049"/>
          </a:xfrm>
          <a:prstGeom prst="rect">
            <a:avLst/>
          </a:prstGeom>
          <a:noFill/>
          <a:ln>
            <a:noFill/>
          </a:ln>
        </p:spPr>
      </p:pic>
      <p:sp>
        <p:nvSpPr>
          <p:cNvPr id="233" name="Google Shape;233;p23"/>
          <p:cNvSpPr txBox="1"/>
          <p:nvPr/>
        </p:nvSpPr>
        <p:spPr>
          <a:xfrm>
            <a:off x="1064400" y="4149425"/>
            <a:ext cx="3000000" cy="46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Ensure loop is ticked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24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name="adj" fmla="val 50000"/>
            </a:avLst>
          </a:prstGeom>
          <a:solidFill>
            <a:schemeClr val="accent4"/>
          </a:solidFill>
          <a:ln w="3810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500" b="1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39" name="Google Shape;239;p24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name="adj" fmla="val 16667"/>
            </a:avLst>
          </a:prstGeom>
          <a:solidFill>
            <a:srgbClr val="D2FFF4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40" name="Google Shape;240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241" name="Google Shape;241;p24"/>
          <p:cNvSpPr/>
          <p:nvPr/>
        </p:nvSpPr>
        <p:spPr>
          <a:xfrm>
            <a:off x="267900" y="182175"/>
            <a:ext cx="225000" cy="2186100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42" name="Google Shape;242;p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20233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243" name="Google Shape;243;p24"/>
          <p:cNvSpPr txBox="1"/>
          <p:nvPr/>
        </p:nvSpPr>
        <p:spPr>
          <a:xfrm>
            <a:off x="678650" y="182175"/>
            <a:ext cx="4458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500" b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Adding enemies</a:t>
            </a:r>
            <a:endParaRPr sz="2500" b="1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44" name="Google Shape;244;p24"/>
          <p:cNvSpPr txBox="1"/>
          <p:nvPr/>
        </p:nvSpPr>
        <p:spPr>
          <a:xfrm>
            <a:off x="5862675" y="1446600"/>
            <a:ext cx="2997900" cy="24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Right click on the name of your animation and select ‘Preview’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1000"/>
              </a:spcBef>
              <a:spcAft>
                <a:spcPts val="100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Edit the frames until animation is right.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45" name="Google Shape;245;p2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920575" y="1294425"/>
            <a:ext cx="4728649" cy="3425377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46" name="Google Shape;246;p24"/>
          <p:cNvCxnSpPr>
            <a:stCxn id="244" idx="1"/>
          </p:cNvCxnSpPr>
          <p:nvPr/>
        </p:nvCxnSpPr>
        <p:spPr>
          <a:xfrm rot="10800000">
            <a:off x="5174475" y="1789500"/>
            <a:ext cx="688200" cy="878700"/>
          </a:xfrm>
          <a:prstGeom prst="straightConnector1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stealth" w="med" len="med"/>
          </a:ln>
        </p:spPr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25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name="adj" fmla="val 50000"/>
            </a:avLst>
          </a:prstGeom>
          <a:solidFill>
            <a:schemeClr val="accent4"/>
          </a:solidFill>
          <a:ln w="3810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500" b="1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52" name="Google Shape;252;p25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name="adj" fmla="val 16667"/>
            </a:avLst>
          </a:prstGeom>
          <a:solidFill>
            <a:srgbClr val="D2FFF4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53" name="Google Shape;253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254" name="Google Shape;254;p25"/>
          <p:cNvSpPr/>
          <p:nvPr/>
        </p:nvSpPr>
        <p:spPr>
          <a:xfrm>
            <a:off x="267900" y="182175"/>
            <a:ext cx="225000" cy="2486100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55" name="Google Shape;255;p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23281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256" name="Google Shape;256;p25"/>
          <p:cNvSpPr txBox="1"/>
          <p:nvPr/>
        </p:nvSpPr>
        <p:spPr>
          <a:xfrm>
            <a:off x="678650" y="182175"/>
            <a:ext cx="4968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500" b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Adding enemy behavior</a:t>
            </a:r>
            <a:endParaRPr sz="2500" b="1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57" name="Google Shape;257;p25"/>
          <p:cNvPicPr preferRelativeResize="0"/>
          <p:nvPr/>
        </p:nvPicPr>
        <p:blipFill rotWithShape="1">
          <a:blip r:embed="rId5">
            <a:alphaModFix/>
          </a:blip>
          <a:srcRect l="30092" t="24648" r="30164" b="16524"/>
          <a:stretch/>
        </p:blipFill>
        <p:spPr>
          <a:xfrm>
            <a:off x="1048225" y="1329950"/>
            <a:ext cx="2668550" cy="2221725"/>
          </a:xfrm>
          <a:prstGeom prst="rect">
            <a:avLst/>
          </a:prstGeom>
          <a:noFill/>
          <a:ln>
            <a:noFill/>
          </a:ln>
        </p:spPr>
      </p:pic>
      <p:sp>
        <p:nvSpPr>
          <p:cNvPr id="258" name="Google Shape;258;p25"/>
          <p:cNvSpPr txBox="1"/>
          <p:nvPr/>
        </p:nvSpPr>
        <p:spPr>
          <a:xfrm>
            <a:off x="971175" y="3643425"/>
            <a:ext cx="3514800" cy="149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Select the water sprite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Add behavior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Select ‘Bullet’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Select ‘Add’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59" name="Google Shape;259;p25"/>
          <p:cNvPicPr preferRelativeResize="0"/>
          <p:nvPr/>
        </p:nvPicPr>
        <p:blipFill rotWithShape="1">
          <a:blip r:embed="rId6">
            <a:alphaModFix/>
          </a:blip>
          <a:srcRect l="29648" t="23878" r="29819" b="16079"/>
          <a:stretch/>
        </p:blipFill>
        <p:spPr>
          <a:xfrm>
            <a:off x="5380300" y="1328925"/>
            <a:ext cx="2668550" cy="2223774"/>
          </a:xfrm>
          <a:prstGeom prst="rect">
            <a:avLst/>
          </a:prstGeom>
          <a:noFill/>
          <a:ln>
            <a:noFill/>
          </a:ln>
        </p:spPr>
      </p:pic>
      <p:sp>
        <p:nvSpPr>
          <p:cNvPr id="260" name="Google Shape;260;p25"/>
          <p:cNvSpPr txBox="1"/>
          <p:nvPr/>
        </p:nvSpPr>
        <p:spPr>
          <a:xfrm>
            <a:off x="5113625" y="3643425"/>
            <a:ext cx="3201900" cy="85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Select ‘Add behavior’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Select ‘Wrap’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Select ‘Add’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Close window 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26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name="adj" fmla="val 50000"/>
            </a:avLst>
          </a:prstGeom>
          <a:solidFill>
            <a:schemeClr val="accent4"/>
          </a:solidFill>
          <a:ln w="3810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500" b="1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66" name="Google Shape;266;p26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name="adj" fmla="val 16667"/>
            </a:avLst>
          </a:prstGeom>
          <a:solidFill>
            <a:srgbClr val="D2FFF4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67" name="Google Shape;267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268" name="Google Shape;268;p26"/>
          <p:cNvSpPr/>
          <p:nvPr/>
        </p:nvSpPr>
        <p:spPr>
          <a:xfrm>
            <a:off x="267900" y="182175"/>
            <a:ext cx="225000" cy="2614500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69" name="Google Shape;269;p2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24805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270" name="Google Shape;270;p26"/>
          <p:cNvSpPr txBox="1"/>
          <p:nvPr/>
        </p:nvSpPr>
        <p:spPr>
          <a:xfrm>
            <a:off x="678650" y="182175"/>
            <a:ext cx="4458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500" b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Behavior settings</a:t>
            </a:r>
            <a:endParaRPr sz="2500" b="1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71" name="Google Shape;271;p26"/>
          <p:cNvPicPr preferRelativeResize="0"/>
          <p:nvPr/>
        </p:nvPicPr>
        <p:blipFill rotWithShape="1">
          <a:blip r:embed="rId5">
            <a:alphaModFix/>
          </a:blip>
          <a:srcRect b="9982"/>
          <a:stretch/>
        </p:blipFill>
        <p:spPr>
          <a:xfrm>
            <a:off x="1072750" y="957250"/>
            <a:ext cx="2828275" cy="235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72" name="Google Shape;272;p26"/>
          <p:cNvSpPr/>
          <p:nvPr/>
        </p:nvSpPr>
        <p:spPr>
          <a:xfrm>
            <a:off x="1445425" y="1490675"/>
            <a:ext cx="2143200" cy="285900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3" name="Google Shape;273;p26"/>
          <p:cNvSpPr txBox="1"/>
          <p:nvPr/>
        </p:nvSpPr>
        <p:spPr>
          <a:xfrm>
            <a:off x="850100" y="3436925"/>
            <a:ext cx="3146100" cy="131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The water needs to be slowed down.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Change the speed from 400 to 80.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74" name="Google Shape;274;p26"/>
          <p:cNvPicPr preferRelativeResize="0"/>
          <p:nvPr/>
        </p:nvPicPr>
        <p:blipFill rotWithShape="1">
          <a:blip r:embed="rId6">
            <a:alphaModFix/>
          </a:blip>
          <a:srcRect t="48224" r="79197" b="31106"/>
          <a:stretch/>
        </p:blipFill>
        <p:spPr>
          <a:xfrm>
            <a:off x="5072513" y="1335237"/>
            <a:ext cx="3642226" cy="2233275"/>
          </a:xfrm>
          <a:prstGeom prst="rect">
            <a:avLst/>
          </a:prstGeom>
          <a:noFill/>
          <a:ln>
            <a:noFill/>
          </a:ln>
        </p:spPr>
      </p:pic>
      <p:sp>
        <p:nvSpPr>
          <p:cNvPr id="275" name="Google Shape;275;p26"/>
          <p:cNvSpPr/>
          <p:nvPr/>
        </p:nvSpPr>
        <p:spPr>
          <a:xfrm>
            <a:off x="5440802" y="1973449"/>
            <a:ext cx="3217500" cy="905700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6" name="Google Shape;276;p26"/>
          <p:cNvSpPr txBox="1"/>
          <p:nvPr/>
        </p:nvSpPr>
        <p:spPr>
          <a:xfrm>
            <a:off x="5476188" y="3785600"/>
            <a:ext cx="3249300" cy="84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Change the settings on ‘Wrap’ to ‘Viewpoint’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marR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None/>
            </a:pP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27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name="adj" fmla="val 50000"/>
            </a:avLst>
          </a:prstGeom>
          <a:solidFill>
            <a:schemeClr val="accent4"/>
          </a:solidFill>
          <a:ln w="3810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500" b="1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82" name="Google Shape;282;p27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name="adj" fmla="val 16667"/>
            </a:avLst>
          </a:prstGeom>
          <a:solidFill>
            <a:srgbClr val="D2FFF4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83" name="Google Shape;283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284" name="Google Shape;284;p27"/>
          <p:cNvSpPr/>
          <p:nvPr/>
        </p:nvSpPr>
        <p:spPr>
          <a:xfrm>
            <a:off x="267900" y="182175"/>
            <a:ext cx="225000" cy="3021900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85" name="Google Shape;285;p2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26329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286" name="Google Shape;286;p27"/>
          <p:cNvSpPr txBox="1"/>
          <p:nvPr/>
        </p:nvSpPr>
        <p:spPr>
          <a:xfrm>
            <a:off x="630925" y="182175"/>
            <a:ext cx="46911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500" b="1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Adding the audio object</a:t>
            </a:r>
            <a:endParaRPr sz="2500" b="1" dirty="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87" name="Google Shape;287;p27"/>
          <p:cNvSpPr txBox="1"/>
          <p:nvPr/>
        </p:nvSpPr>
        <p:spPr>
          <a:xfrm>
            <a:off x="857877" y="880299"/>
            <a:ext cx="5376667" cy="81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14300"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</a:pPr>
            <a:r>
              <a:rPr lang="en-GB" sz="1800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Any project using music or sound needs the audio object.</a:t>
            </a:r>
            <a:endParaRPr sz="1800" dirty="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90" name="Google Shape;290;p27"/>
          <p:cNvSpPr txBox="1"/>
          <p:nvPr/>
        </p:nvSpPr>
        <p:spPr>
          <a:xfrm>
            <a:off x="963225" y="1758150"/>
            <a:ext cx="3819600" cy="81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357999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Double click the white area.</a:t>
            </a:r>
          </a:p>
          <a:p>
            <a:pPr marL="0" marR="357999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marR="357999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Or</a:t>
            </a:r>
          </a:p>
          <a:p>
            <a:pPr marL="0" marR="357999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R="357999"/>
            <a:r>
              <a:rPr lang="en-US" sz="1800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Right-click and select ‘Insert New Object’</a:t>
            </a:r>
          </a:p>
          <a:p>
            <a:pPr marL="0" marR="357999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marR="357999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Select ‘Audio’ and ‘Insert’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DEF4813-C091-B522-5AF5-61CB505862C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82825" y="1472995"/>
            <a:ext cx="3550418" cy="297498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27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name="adj" fmla="val 50000"/>
            </a:avLst>
          </a:prstGeom>
          <a:solidFill>
            <a:schemeClr val="accent4"/>
          </a:solidFill>
          <a:ln w="3810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500" b="1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82" name="Google Shape;282;p27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name="adj" fmla="val 16667"/>
            </a:avLst>
          </a:prstGeom>
          <a:solidFill>
            <a:srgbClr val="D2FFF4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83" name="Google Shape;283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284" name="Google Shape;284;p27"/>
          <p:cNvSpPr/>
          <p:nvPr/>
        </p:nvSpPr>
        <p:spPr>
          <a:xfrm>
            <a:off x="267900" y="182175"/>
            <a:ext cx="225000" cy="3021900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85" name="Google Shape;285;p2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26329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286" name="Google Shape;286;p27"/>
          <p:cNvSpPr txBox="1"/>
          <p:nvPr/>
        </p:nvSpPr>
        <p:spPr>
          <a:xfrm>
            <a:off x="630925" y="182175"/>
            <a:ext cx="46911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5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Adding sound files</a:t>
            </a:r>
            <a:endParaRPr sz="2500" b="1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87" name="Google Shape;287;p27"/>
          <p:cNvSpPr txBox="1"/>
          <p:nvPr/>
        </p:nvSpPr>
        <p:spPr>
          <a:xfrm>
            <a:off x="850100" y="3436925"/>
            <a:ext cx="3146100" cy="81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Right click on sounds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Select ‘Import sounds’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88" name="Google Shape;288;p27"/>
          <p:cNvPicPr preferRelativeResize="0"/>
          <p:nvPr/>
        </p:nvPicPr>
        <p:blipFill rotWithShape="1">
          <a:blip r:embed="rId5">
            <a:alphaModFix/>
          </a:blip>
          <a:srcRect l="81039" t="24709" b="50356"/>
          <a:stretch/>
        </p:blipFill>
        <p:spPr>
          <a:xfrm>
            <a:off x="1202525" y="1234647"/>
            <a:ext cx="2559850" cy="189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89" name="Google Shape;289;p27"/>
          <p:cNvPicPr preferRelativeResize="0"/>
          <p:nvPr/>
        </p:nvPicPr>
        <p:blipFill rotWithShape="1">
          <a:blip r:embed="rId6">
            <a:alphaModFix/>
          </a:blip>
          <a:srcRect l="29884" t="20798" r="29576" b="18598"/>
          <a:stretch/>
        </p:blipFill>
        <p:spPr>
          <a:xfrm>
            <a:off x="4572000" y="1115575"/>
            <a:ext cx="3146098" cy="2645752"/>
          </a:xfrm>
          <a:prstGeom prst="rect">
            <a:avLst/>
          </a:prstGeom>
          <a:noFill/>
          <a:ln>
            <a:noFill/>
          </a:ln>
        </p:spPr>
      </p:pic>
      <p:sp>
        <p:nvSpPr>
          <p:cNvPr id="290" name="Google Shape;290;p27"/>
          <p:cNvSpPr txBox="1"/>
          <p:nvPr/>
        </p:nvSpPr>
        <p:spPr>
          <a:xfrm>
            <a:off x="5026825" y="3875075"/>
            <a:ext cx="3819600" cy="81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Select ‘import audio’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Select the sound file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Select ‘import’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  <p:extLst>
      <p:ext uri="{BB962C8B-B14F-4D97-AF65-F5344CB8AC3E}">
        <p14:creationId xmlns:p14="http://schemas.microsoft.com/office/powerpoint/2010/main" val="15874788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p28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name="adj" fmla="val 50000"/>
            </a:avLst>
          </a:prstGeom>
          <a:solidFill>
            <a:schemeClr val="accent4"/>
          </a:solidFill>
          <a:ln w="3810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500" b="1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96" name="Google Shape;296;p28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name="adj" fmla="val 16667"/>
            </a:avLst>
          </a:prstGeom>
          <a:solidFill>
            <a:srgbClr val="D2FFF4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97" name="Google Shape;297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298" name="Google Shape;298;p28"/>
          <p:cNvSpPr/>
          <p:nvPr/>
        </p:nvSpPr>
        <p:spPr>
          <a:xfrm>
            <a:off x="267900" y="182175"/>
            <a:ext cx="225000" cy="3064800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99" name="Google Shape;299;p2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27853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300" name="Google Shape;300;p28"/>
          <p:cNvSpPr txBox="1"/>
          <p:nvPr/>
        </p:nvSpPr>
        <p:spPr>
          <a:xfrm>
            <a:off x="630925" y="182175"/>
            <a:ext cx="46911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5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Create a function</a:t>
            </a:r>
            <a:endParaRPr sz="2500" b="1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301" name="Google Shape;301;p28"/>
          <p:cNvPicPr preferRelativeResize="0"/>
          <p:nvPr/>
        </p:nvPicPr>
        <p:blipFill rotWithShape="1">
          <a:blip r:embed="rId5">
            <a:alphaModFix/>
          </a:blip>
          <a:srcRect l="32745" t="27965" r="56246" b="60220"/>
          <a:stretch/>
        </p:blipFill>
        <p:spPr>
          <a:xfrm>
            <a:off x="783325" y="946019"/>
            <a:ext cx="2267126" cy="13685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02" name="Google Shape;302;p28"/>
          <p:cNvPicPr preferRelativeResize="0"/>
          <p:nvPr/>
        </p:nvPicPr>
        <p:blipFill rotWithShape="1">
          <a:blip r:embed="rId6">
            <a:alphaModFix/>
          </a:blip>
          <a:srcRect l="36258" t="33386" r="36411" b="30687"/>
          <a:stretch/>
        </p:blipFill>
        <p:spPr>
          <a:xfrm>
            <a:off x="1029375" y="2569375"/>
            <a:ext cx="2917766" cy="2157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03" name="Google Shape;303;p28"/>
          <p:cNvPicPr preferRelativeResize="0"/>
          <p:nvPr/>
        </p:nvPicPr>
        <p:blipFill rotWithShape="1">
          <a:blip r:embed="rId7">
            <a:alphaModFix/>
          </a:blip>
          <a:srcRect l="24659" t="27870" r="57110" b="68009"/>
          <a:stretch/>
        </p:blipFill>
        <p:spPr>
          <a:xfrm>
            <a:off x="4483625" y="4026857"/>
            <a:ext cx="4110202" cy="522569"/>
          </a:xfrm>
          <a:prstGeom prst="rect">
            <a:avLst/>
          </a:prstGeom>
          <a:noFill/>
          <a:ln>
            <a:noFill/>
          </a:ln>
        </p:spPr>
      </p:pic>
      <p:sp>
        <p:nvSpPr>
          <p:cNvPr id="304" name="Google Shape;304;p28"/>
          <p:cNvSpPr txBox="1"/>
          <p:nvPr/>
        </p:nvSpPr>
        <p:spPr>
          <a:xfrm>
            <a:off x="3206225" y="1185450"/>
            <a:ext cx="4461300" cy="81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Right click on events tab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Select ‘Add function’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05" name="Google Shape;305;p28"/>
          <p:cNvSpPr txBox="1"/>
          <p:nvPr/>
        </p:nvSpPr>
        <p:spPr>
          <a:xfrm>
            <a:off x="4132525" y="2569382"/>
            <a:ext cx="4461300" cy="12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Name the function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Click ‘OK’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You will see the below function on the events tab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p29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name="adj" fmla="val 50000"/>
            </a:avLst>
          </a:prstGeom>
          <a:solidFill>
            <a:schemeClr val="accent4"/>
          </a:solidFill>
          <a:ln w="3810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500" b="1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11" name="Google Shape;311;p29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name="adj" fmla="val 16667"/>
            </a:avLst>
          </a:prstGeom>
          <a:solidFill>
            <a:srgbClr val="D2FFF4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12" name="Google Shape;312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313" name="Google Shape;313;p29"/>
          <p:cNvSpPr/>
          <p:nvPr/>
        </p:nvSpPr>
        <p:spPr>
          <a:xfrm>
            <a:off x="267900" y="182175"/>
            <a:ext cx="225000" cy="3450300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14" name="Google Shape;314;p2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29377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315" name="Google Shape;315;p29"/>
          <p:cNvSpPr txBox="1"/>
          <p:nvPr/>
        </p:nvSpPr>
        <p:spPr>
          <a:xfrm>
            <a:off x="630925" y="182175"/>
            <a:ext cx="46911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5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Create a function</a:t>
            </a:r>
            <a:endParaRPr sz="2500" b="1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316" name="Google Shape;316;p29"/>
          <p:cNvPicPr preferRelativeResize="0"/>
          <p:nvPr/>
        </p:nvPicPr>
        <p:blipFill rotWithShape="1">
          <a:blip r:embed="rId5">
            <a:alphaModFix/>
          </a:blip>
          <a:srcRect l="30025" t="21434" r="30781" b="20000"/>
          <a:stretch/>
        </p:blipFill>
        <p:spPr>
          <a:xfrm>
            <a:off x="952500" y="1036850"/>
            <a:ext cx="3088085" cy="2595626"/>
          </a:xfrm>
          <a:prstGeom prst="rect">
            <a:avLst/>
          </a:prstGeom>
          <a:noFill/>
          <a:ln>
            <a:noFill/>
          </a:ln>
        </p:spPr>
      </p:pic>
      <p:pic>
        <p:nvPicPr>
          <p:cNvPr id="317" name="Google Shape;317;p29"/>
          <p:cNvPicPr preferRelativeResize="0"/>
          <p:nvPr/>
        </p:nvPicPr>
        <p:blipFill rotWithShape="1">
          <a:blip r:embed="rId6">
            <a:alphaModFix/>
          </a:blip>
          <a:srcRect l="33306" t="33288" r="33489" b="31666"/>
          <a:stretch/>
        </p:blipFill>
        <p:spPr>
          <a:xfrm>
            <a:off x="4643130" y="1234753"/>
            <a:ext cx="3714994" cy="2205676"/>
          </a:xfrm>
          <a:prstGeom prst="rect">
            <a:avLst/>
          </a:prstGeom>
          <a:noFill/>
          <a:ln>
            <a:noFill/>
          </a:ln>
        </p:spPr>
      </p:pic>
      <p:sp>
        <p:nvSpPr>
          <p:cNvPr id="318" name="Google Shape;318;p29"/>
          <p:cNvSpPr txBox="1"/>
          <p:nvPr/>
        </p:nvSpPr>
        <p:spPr>
          <a:xfrm>
            <a:off x="923500" y="3659650"/>
            <a:ext cx="3146100" cy="126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Select ‘Add action’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Select ‘Audio’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Select ‘Play’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Select ‘Next’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19" name="Google Shape;319;p29"/>
          <p:cNvSpPr txBox="1"/>
          <p:nvPr/>
        </p:nvSpPr>
        <p:spPr>
          <a:xfrm>
            <a:off x="4927575" y="3608175"/>
            <a:ext cx="3146100" cy="126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Use the dropdown to add the sound file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Select ‘Done’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p30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name="adj" fmla="val 50000"/>
            </a:avLst>
          </a:prstGeom>
          <a:solidFill>
            <a:schemeClr val="accent4"/>
          </a:solidFill>
          <a:ln w="3810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500" b="1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25" name="Google Shape;325;p30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name="adj" fmla="val 16667"/>
            </a:avLst>
          </a:prstGeom>
          <a:solidFill>
            <a:srgbClr val="D2FFF4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26" name="Google Shape;326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327" name="Google Shape;327;p30"/>
          <p:cNvSpPr/>
          <p:nvPr/>
        </p:nvSpPr>
        <p:spPr>
          <a:xfrm>
            <a:off x="267900" y="182175"/>
            <a:ext cx="225000" cy="3450300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28" name="Google Shape;328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30139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329" name="Google Shape;329;p30"/>
          <p:cNvSpPr txBox="1"/>
          <p:nvPr/>
        </p:nvSpPr>
        <p:spPr>
          <a:xfrm>
            <a:off x="630925" y="182175"/>
            <a:ext cx="46911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5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Create a function</a:t>
            </a:r>
            <a:endParaRPr sz="2500" b="1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330" name="Google Shape;330;p30"/>
          <p:cNvPicPr preferRelativeResize="0"/>
          <p:nvPr/>
        </p:nvPicPr>
        <p:blipFill rotWithShape="1">
          <a:blip r:embed="rId5">
            <a:alphaModFix/>
          </a:blip>
          <a:srcRect l="24749" t="27963" r="19218" b="60987"/>
          <a:stretch/>
        </p:blipFill>
        <p:spPr>
          <a:xfrm>
            <a:off x="887498" y="2659127"/>
            <a:ext cx="7691875" cy="853224"/>
          </a:xfrm>
          <a:prstGeom prst="rect">
            <a:avLst/>
          </a:prstGeom>
          <a:noFill/>
          <a:ln>
            <a:noFill/>
          </a:ln>
        </p:spPr>
      </p:pic>
      <p:sp>
        <p:nvSpPr>
          <p:cNvPr id="331" name="Google Shape;331;p30"/>
          <p:cNvSpPr txBox="1"/>
          <p:nvPr/>
        </p:nvSpPr>
        <p:spPr>
          <a:xfrm>
            <a:off x="1033350" y="1801300"/>
            <a:ext cx="7920300" cy="46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Repeat the process to add the second sound effect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4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name="adj" fmla="val 50000"/>
            </a:avLst>
          </a:prstGeom>
          <a:solidFill>
            <a:schemeClr val="accent4"/>
          </a:solidFill>
          <a:ln w="3810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500" b="1">
                <a:latin typeface="Montserrat"/>
                <a:ea typeface="Montserrat"/>
                <a:cs typeface="Montserrat"/>
                <a:sym typeface="Montserrat"/>
              </a:rPr>
              <a:t>Ignite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6" name="Google Shape;66;p14"/>
          <p:cNvSpPr/>
          <p:nvPr/>
        </p:nvSpPr>
        <p:spPr>
          <a:xfrm>
            <a:off x="267900" y="600075"/>
            <a:ext cx="225000" cy="4336500"/>
          </a:xfrm>
          <a:prstGeom prst="roundRect">
            <a:avLst>
              <a:gd name="adj" fmla="val 16667"/>
            </a:avLst>
          </a:prstGeom>
          <a:solidFill>
            <a:srgbClr val="D2FFF4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67;p14"/>
          <p:cNvSpPr/>
          <p:nvPr/>
        </p:nvSpPr>
        <p:spPr>
          <a:xfrm>
            <a:off x="267900" y="182175"/>
            <a:ext cx="225000" cy="417900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8" name="Google Shape;68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9" name="Google Shape;69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421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70" name="Google Shape;70;p14"/>
          <p:cNvSpPr txBox="1"/>
          <p:nvPr/>
        </p:nvSpPr>
        <p:spPr>
          <a:xfrm>
            <a:off x="783325" y="248775"/>
            <a:ext cx="6706200" cy="148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000">
                <a:solidFill>
                  <a:srgbClr val="64FFDA"/>
                </a:solidFill>
                <a:latin typeface="Montserrat"/>
                <a:ea typeface="Montserrat"/>
                <a:cs typeface="Montserrat"/>
                <a:sym typeface="Montserrat"/>
              </a:rPr>
              <a:t>Learning Objectives</a:t>
            </a:r>
            <a:endParaRPr sz="30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1" name="Google Shape;71;p14"/>
          <p:cNvSpPr txBox="1"/>
          <p:nvPr/>
        </p:nvSpPr>
        <p:spPr>
          <a:xfrm>
            <a:off x="919500" y="1738275"/>
            <a:ext cx="7631700" cy="283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To identify the difference between functions and procedures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-342900" algn="l" rtl="0"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To create</a:t>
            </a: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 a function within the game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-342900" algn="l" rtl="0">
              <a:spcBef>
                <a:spcPts val="1000"/>
              </a:spcBef>
              <a:spcAft>
                <a:spcPts val="1000"/>
              </a:spcAft>
              <a:buClr>
                <a:srgbClr val="FFFFFF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To demonstrate an effective testing stage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p31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name="adj" fmla="val 50000"/>
            </a:avLst>
          </a:prstGeom>
          <a:solidFill>
            <a:schemeClr val="accent4"/>
          </a:solidFill>
          <a:ln w="3810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500" b="1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37" name="Google Shape;337;p31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name="adj" fmla="val 16667"/>
            </a:avLst>
          </a:prstGeom>
          <a:solidFill>
            <a:srgbClr val="D2FFF4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38" name="Google Shape;338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339" name="Google Shape;339;p31"/>
          <p:cNvSpPr/>
          <p:nvPr/>
        </p:nvSpPr>
        <p:spPr>
          <a:xfrm>
            <a:off x="267900" y="182175"/>
            <a:ext cx="225000" cy="3450300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40" name="Google Shape;340;p3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31663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341" name="Google Shape;341;p31"/>
          <p:cNvSpPr txBox="1"/>
          <p:nvPr/>
        </p:nvSpPr>
        <p:spPr>
          <a:xfrm>
            <a:off x="630925" y="182175"/>
            <a:ext cx="46911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5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Create a function</a:t>
            </a:r>
            <a:endParaRPr sz="2500" b="1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42" name="Google Shape;342;p31"/>
          <p:cNvSpPr txBox="1"/>
          <p:nvPr/>
        </p:nvSpPr>
        <p:spPr>
          <a:xfrm>
            <a:off x="699975" y="678675"/>
            <a:ext cx="7920300" cy="46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On the toast event, select ‘Add action’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343" name="Google Shape;343;p31"/>
          <p:cNvPicPr preferRelativeResize="0"/>
          <p:nvPr/>
        </p:nvPicPr>
        <p:blipFill rotWithShape="1">
          <a:blip r:embed="rId5">
            <a:alphaModFix/>
          </a:blip>
          <a:srcRect l="30259" t="20665" r="29888" b="20138"/>
          <a:stretch/>
        </p:blipFill>
        <p:spPr>
          <a:xfrm>
            <a:off x="1162500" y="1278975"/>
            <a:ext cx="2830301" cy="2364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44" name="Google Shape;344;p31"/>
          <p:cNvPicPr preferRelativeResize="0"/>
          <p:nvPr/>
        </p:nvPicPr>
        <p:blipFill rotWithShape="1">
          <a:blip r:embed="rId6">
            <a:alphaModFix/>
          </a:blip>
          <a:srcRect l="29808" t="19734" r="30077" b="19203"/>
          <a:stretch/>
        </p:blipFill>
        <p:spPr>
          <a:xfrm>
            <a:off x="5326876" y="1355175"/>
            <a:ext cx="2761920" cy="2364800"/>
          </a:xfrm>
          <a:prstGeom prst="rect">
            <a:avLst/>
          </a:prstGeom>
          <a:noFill/>
          <a:ln>
            <a:noFill/>
          </a:ln>
        </p:spPr>
      </p:pic>
      <p:sp>
        <p:nvSpPr>
          <p:cNvPr id="345" name="Google Shape;345;p31"/>
          <p:cNvSpPr txBox="1"/>
          <p:nvPr/>
        </p:nvSpPr>
        <p:spPr>
          <a:xfrm>
            <a:off x="1088125" y="3643775"/>
            <a:ext cx="2904600" cy="105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Select ‘Function’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Select ‘Next’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46" name="Google Shape;346;p31"/>
          <p:cNvSpPr txBox="1"/>
          <p:nvPr/>
        </p:nvSpPr>
        <p:spPr>
          <a:xfrm>
            <a:off x="5272000" y="3719975"/>
            <a:ext cx="3007500" cy="105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Select ‘soundEffects’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Select ‘Next’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Google Shape;351;p32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name="adj" fmla="val 50000"/>
            </a:avLst>
          </a:prstGeom>
          <a:solidFill>
            <a:schemeClr val="accent4"/>
          </a:solidFill>
          <a:ln w="3810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500" b="1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52" name="Google Shape;352;p32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name="adj" fmla="val 16667"/>
            </a:avLst>
          </a:prstGeom>
          <a:solidFill>
            <a:srgbClr val="D2FFF4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53" name="Google Shape;353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354" name="Google Shape;354;p32"/>
          <p:cNvSpPr/>
          <p:nvPr/>
        </p:nvSpPr>
        <p:spPr>
          <a:xfrm>
            <a:off x="267900" y="182175"/>
            <a:ext cx="225000" cy="3450300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55" name="Google Shape;355;p3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33187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356" name="Google Shape;356;p32"/>
          <p:cNvSpPr txBox="1"/>
          <p:nvPr/>
        </p:nvSpPr>
        <p:spPr>
          <a:xfrm>
            <a:off x="630925" y="182175"/>
            <a:ext cx="46911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5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Create a function</a:t>
            </a:r>
            <a:endParaRPr sz="2500" b="1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57" name="Google Shape;357;p32"/>
          <p:cNvSpPr txBox="1"/>
          <p:nvPr/>
        </p:nvSpPr>
        <p:spPr>
          <a:xfrm>
            <a:off x="1488275" y="3501650"/>
            <a:ext cx="6791100" cy="127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The function has been attached to the toast.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Each time the toast collides with the toastman, it will fade and also play the sound effects.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358" name="Google Shape;358;p32"/>
          <p:cNvPicPr preferRelativeResize="0"/>
          <p:nvPr/>
        </p:nvPicPr>
        <p:blipFill rotWithShape="1">
          <a:blip r:embed="rId5">
            <a:alphaModFix/>
          </a:blip>
          <a:srcRect l="25178" t="15509" r="19533" b="77868"/>
          <a:stretch/>
        </p:blipFill>
        <p:spPr>
          <a:xfrm>
            <a:off x="1189450" y="1410900"/>
            <a:ext cx="7492526" cy="504824"/>
          </a:xfrm>
          <a:prstGeom prst="rect">
            <a:avLst/>
          </a:prstGeom>
          <a:noFill/>
          <a:ln>
            <a:noFill/>
          </a:ln>
        </p:spPr>
      </p:pic>
      <p:pic>
        <p:nvPicPr>
          <p:cNvPr id="359" name="Google Shape;359;p32"/>
          <p:cNvPicPr preferRelativeResize="0"/>
          <p:nvPr/>
        </p:nvPicPr>
        <p:blipFill rotWithShape="1">
          <a:blip r:embed="rId5">
            <a:alphaModFix/>
          </a:blip>
          <a:srcRect l="24606" t="30533" r="19534" b="57983"/>
          <a:stretch/>
        </p:blipFill>
        <p:spPr>
          <a:xfrm>
            <a:off x="1150750" y="2271025"/>
            <a:ext cx="7569926" cy="8753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Google Shape;364;p33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name="adj" fmla="val 50000"/>
            </a:avLst>
          </a:prstGeom>
          <a:solidFill>
            <a:schemeClr val="accent4"/>
          </a:solidFill>
          <a:ln w="3810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500" b="1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65" name="Google Shape;365;p33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name="adj" fmla="val 16667"/>
            </a:avLst>
          </a:prstGeom>
          <a:solidFill>
            <a:srgbClr val="D2FFF4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66" name="Google Shape;366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367" name="Google Shape;367;p33"/>
          <p:cNvSpPr/>
          <p:nvPr/>
        </p:nvSpPr>
        <p:spPr>
          <a:xfrm>
            <a:off x="267900" y="182175"/>
            <a:ext cx="225000" cy="3771900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68" name="Google Shape;368;p3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36235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369" name="Google Shape;369;p33"/>
          <p:cNvSpPr txBox="1"/>
          <p:nvPr/>
        </p:nvSpPr>
        <p:spPr>
          <a:xfrm>
            <a:off x="1360875" y="182175"/>
            <a:ext cx="49485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5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Click preview</a:t>
            </a:r>
            <a:endParaRPr sz="2500" b="1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aphicFrame>
        <p:nvGraphicFramePr>
          <p:cNvPr id="370" name="Google Shape;370;p33"/>
          <p:cNvGraphicFramePr/>
          <p:nvPr/>
        </p:nvGraphicFramePr>
        <p:xfrm>
          <a:off x="1076525" y="14624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{C074A587-E080-4EE8-ADDA-4EB7137E0909}</a:tableStyleId>
              </a:tblPr>
              <a:tblGrid>
                <a:gridCol w="18365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373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693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58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199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b="1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Test</a:t>
                      </a:r>
                      <a:endParaRPr b="1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>
                    <a:solidFill>
                      <a:srgbClr val="D2FFF4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b="1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Expected Outcome</a:t>
                      </a:r>
                      <a:endParaRPr b="1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>
                    <a:solidFill>
                      <a:srgbClr val="D2FFF4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b="1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Actual Outcome</a:t>
                      </a:r>
                      <a:endParaRPr b="1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>
                    <a:solidFill>
                      <a:srgbClr val="D2FFF4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b="1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Action</a:t>
                      </a:r>
                      <a:endParaRPr b="1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>
                    <a:solidFill>
                      <a:srgbClr val="D2FF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85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600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Animation loops</a:t>
                      </a:r>
                      <a:endParaRPr sz="1600"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600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The animation is played continuously</a:t>
                      </a:r>
                      <a:endParaRPr sz="1600"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600"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600"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767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600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Water movement</a:t>
                      </a:r>
                      <a:endParaRPr sz="1600"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600">
                          <a:solidFill>
                            <a:schemeClr val="dk1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Water moves across the screen at a good pace</a:t>
                      </a:r>
                      <a:endParaRPr sz="1600"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600"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600"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290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600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Sound effects</a:t>
                      </a:r>
                      <a:endParaRPr sz="1600"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600">
                          <a:solidFill>
                            <a:schemeClr val="dk1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Does both sound effects play when the toast fades</a:t>
                      </a:r>
                      <a:endParaRPr sz="1600">
                        <a:solidFill>
                          <a:schemeClr val="dk1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600"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600"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371" name="Google Shape;371;p3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-825332">
            <a:off x="691671" y="167713"/>
            <a:ext cx="631500" cy="754026"/>
          </a:xfrm>
          <a:prstGeom prst="rect">
            <a:avLst/>
          </a:prstGeom>
          <a:noFill/>
          <a:ln>
            <a:noFill/>
          </a:ln>
        </p:spPr>
      </p:pic>
      <p:sp>
        <p:nvSpPr>
          <p:cNvPr id="372" name="Google Shape;372;p33"/>
          <p:cNvSpPr txBox="1"/>
          <p:nvPr/>
        </p:nvSpPr>
        <p:spPr>
          <a:xfrm>
            <a:off x="1360863" y="584588"/>
            <a:ext cx="2270100" cy="4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accent4"/>
                </a:solidFill>
                <a:latin typeface="Montserrat"/>
                <a:ea typeface="Montserrat"/>
                <a:cs typeface="Montserrat"/>
                <a:sym typeface="Montserrat"/>
              </a:rPr>
              <a:t>Worksheet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Google Shape;377;p34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name="adj" fmla="val 50000"/>
            </a:avLst>
          </a:prstGeom>
          <a:solidFill>
            <a:schemeClr val="accent4"/>
          </a:solidFill>
          <a:ln w="3810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500" b="1">
                <a:latin typeface="Montserrat"/>
                <a:ea typeface="Montserrat"/>
                <a:cs typeface="Montserrat"/>
                <a:sym typeface="Montserrat"/>
              </a:rPr>
              <a:t>Reach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378" name="Google Shape;378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379" name="Google Shape;379;p34"/>
          <p:cNvSpPr/>
          <p:nvPr/>
        </p:nvSpPr>
        <p:spPr>
          <a:xfrm>
            <a:off x="267900" y="182175"/>
            <a:ext cx="225000" cy="4543500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80" name="Google Shape;380;p3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43093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381" name="Google Shape;381;p34"/>
          <p:cNvSpPr/>
          <p:nvPr/>
        </p:nvSpPr>
        <p:spPr>
          <a:xfrm>
            <a:off x="382050" y="433150"/>
            <a:ext cx="2754000" cy="6390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1">
                <a:solidFill>
                  <a:srgbClr val="9E9E9E"/>
                </a:solidFill>
                <a:latin typeface="Montserrat"/>
                <a:ea typeface="Montserrat"/>
                <a:cs typeface="Montserrat"/>
                <a:sym typeface="Montserrat"/>
              </a:rPr>
              <a:t>Reflect</a:t>
            </a:r>
            <a:endParaRPr sz="2400" b="1">
              <a:solidFill>
                <a:srgbClr val="9E9E9E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82" name="Google Shape;382;p34"/>
          <p:cNvSpPr/>
          <p:nvPr/>
        </p:nvSpPr>
        <p:spPr>
          <a:xfrm>
            <a:off x="382050" y="1202750"/>
            <a:ext cx="2754000" cy="639000"/>
          </a:xfrm>
          <a:prstGeom prst="roundRect">
            <a:avLst>
              <a:gd name="adj" fmla="val 16667"/>
            </a:avLst>
          </a:prstGeom>
          <a:solidFill>
            <a:srgbClr val="D2FFF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1">
                <a:latin typeface="Montserrat"/>
                <a:ea typeface="Montserrat"/>
                <a:cs typeface="Montserrat"/>
                <a:sym typeface="Montserrat"/>
              </a:rPr>
              <a:t>Evaluate</a:t>
            </a:r>
            <a:endParaRPr sz="2400" b="1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83" name="Google Shape;383;p34"/>
          <p:cNvSpPr/>
          <p:nvPr/>
        </p:nvSpPr>
        <p:spPr>
          <a:xfrm>
            <a:off x="382050" y="1972350"/>
            <a:ext cx="2754000" cy="6390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1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rPr>
              <a:t>Assess</a:t>
            </a:r>
            <a:endParaRPr sz="2400" b="1">
              <a:solidFill>
                <a:srgbClr val="999999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84" name="Google Shape;384;p34"/>
          <p:cNvSpPr/>
          <p:nvPr/>
        </p:nvSpPr>
        <p:spPr>
          <a:xfrm>
            <a:off x="382050" y="2741950"/>
            <a:ext cx="2754000" cy="6390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1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rPr>
              <a:t>Challenge</a:t>
            </a:r>
            <a:endParaRPr sz="2400" b="1">
              <a:solidFill>
                <a:srgbClr val="999999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85" name="Google Shape;385;p34"/>
          <p:cNvSpPr/>
          <p:nvPr/>
        </p:nvSpPr>
        <p:spPr>
          <a:xfrm>
            <a:off x="382050" y="3511550"/>
            <a:ext cx="2754000" cy="6390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1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rPr>
              <a:t>How to</a:t>
            </a:r>
            <a:endParaRPr sz="2400" b="1">
              <a:solidFill>
                <a:srgbClr val="999999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86" name="Google Shape;386;p34"/>
          <p:cNvSpPr/>
          <p:nvPr/>
        </p:nvSpPr>
        <p:spPr>
          <a:xfrm>
            <a:off x="3624450" y="1348600"/>
            <a:ext cx="5143500" cy="2511300"/>
          </a:xfrm>
          <a:prstGeom prst="roundRect">
            <a:avLst>
              <a:gd name="adj" fmla="val 6312"/>
            </a:avLst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What is good about using functions within a game?</a:t>
            </a:r>
            <a:endParaRPr sz="2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387" name="Google Shape;387;p34"/>
          <p:cNvCxnSpPr>
            <a:stCxn id="382" idx="3"/>
            <a:endCxn id="386" idx="1"/>
          </p:cNvCxnSpPr>
          <p:nvPr/>
        </p:nvCxnSpPr>
        <p:spPr>
          <a:xfrm>
            <a:off x="3136050" y="1522250"/>
            <a:ext cx="488400" cy="1082100"/>
          </a:xfrm>
          <a:prstGeom prst="straightConnector1">
            <a:avLst/>
          </a:prstGeom>
          <a:noFill/>
          <a:ln w="28575" cap="flat" cmpd="sng">
            <a:solidFill>
              <a:srgbClr val="FFFF00"/>
            </a:solidFill>
            <a:prstDash val="solid"/>
            <a:round/>
            <a:headEnd type="none" w="med" len="med"/>
            <a:tailEnd type="triangle" w="med" len="med"/>
          </a:ln>
        </p:spPr>
      </p:cxn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Google Shape;392;p35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name="adj" fmla="val 50000"/>
            </a:avLst>
          </a:prstGeom>
          <a:solidFill>
            <a:schemeClr val="accent4"/>
          </a:solidFill>
          <a:ln w="3810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500" b="1">
                <a:latin typeface="Montserrat"/>
                <a:ea typeface="Montserrat"/>
                <a:cs typeface="Montserrat"/>
                <a:sym typeface="Montserrat"/>
              </a:rPr>
              <a:t>Reach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393" name="Google Shape;393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394" name="Google Shape;394;p35"/>
          <p:cNvSpPr/>
          <p:nvPr/>
        </p:nvSpPr>
        <p:spPr>
          <a:xfrm>
            <a:off x="267900" y="182175"/>
            <a:ext cx="225000" cy="4543500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95" name="Google Shape;395;p3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43093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396" name="Google Shape;396;p35"/>
          <p:cNvSpPr txBox="1"/>
          <p:nvPr/>
        </p:nvSpPr>
        <p:spPr>
          <a:xfrm>
            <a:off x="783325" y="248775"/>
            <a:ext cx="6706200" cy="148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000">
                <a:solidFill>
                  <a:srgbClr val="64FFDA"/>
                </a:solidFill>
                <a:latin typeface="Montserrat"/>
                <a:ea typeface="Montserrat"/>
                <a:cs typeface="Montserrat"/>
                <a:sym typeface="Montserrat"/>
              </a:rPr>
              <a:t>Learning Objectives</a:t>
            </a:r>
            <a:endParaRPr sz="30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97" name="Google Shape;397;p35"/>
          <p:cNvSpPr txBox="1"/>
          <p:nvPr/>
        </p:nvSpPr>
        <p:spPr>
          <a:xfrm>
            <a:off x="919500" y="1738275"/>
            <a:ext cx="7631700" cy="283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To identify the difference between functions and procedures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-342900" algn="l" rtl="0"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To create a function within the game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-342900" algn="l" rtl="0">
              <a:spcBef>
                <a:spcPts val="1000"/>
              </a:spcBef>
              <a:spcAft>
                <a:spcPts val="1000"/>
              </a:spcAft>
              <a:buClr>
                <a:srgbClr val="FFFFFF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To demonstrate an effective testing stage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5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name="adj" fmla="val 50000"/>
            </a:avLst>
          </a:prstGeom>
          <a:solidFill>
            <a:schemeClr val="accent4"/>
          </a:solidFill>
          <a:ln w="3810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500" b="1">
                <a:latin typeface="Montserrat"/>
                <a:ea typeface="Montserrat"/>
                <a:cs typeface="Montserrat"/>
                <a:sym typeface="Montserrat"/>
              </a:rPr>
              <a:t>Ignite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7" name="Google Shape;77;p15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name="adj" fmla="val 16667"/>
            </a:avLst>
          </a:prstGeom>
          <a:solidFill>
            <a:srgbClr val="D2FFF4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78;p15"/>
          <p:cNvSpPr/>
          <p:nvPr/>
        </p:nvSpPr>
        <p:spPr>
          <a:xfrm>
            <a:off x="267900" y="182175"/>
            <a:ext cx="225000" cy="417900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79" name="Google Shape;79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4231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81" name="Google Shape;81;p15"/>
          <p:cNvSpPr txBox="1"/>
          <p:nvPr/>
        </p:nvSpPr>
        <p:spPr>
          <a:xfrm>
            <a:off x="679200" y="182175"/>
            <a:ext cx="53592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500" b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Functions</a:t>
            </a:r>
            <a:endParaRPr sz="20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2" name="Google Shape;82;p15"/>
          <p:cNvSpPr txBox="1"/>
          <p:nvPr/>
        </p:nvSpPr>
        <p:spPr>
          <a:xfrm>
            <a:off x="783325" y="1097600"/>
            <a:ext cx="7874700" cy="75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A function is a seperate section of code that is called upon within the main code by its name 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3" name="Google Shape;83;p15"/>
          <p:cNvSpPr/>
          <p:nvPr/>
        </p:nvSpPr>
        <p:spPr>
          <a:xfrm>
            <a:off x="1431300" y="2048300"/>
            <a:ext cx="3140700" cy="1631100"/>
          </a:xfrm>
          <a:prstGeom prst="roundRect">
            <a:avLst>
              <a:gd name="adj" fmla="val 6831"/>
            </a:avLst>
          </a:prstGeom>
          <a:solidFill>
            <a:srgbClr val="D2FFF4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1">
                <a:latin typeface="Montserrat"/>
                <a:ea typeface="Montserrat"/>
                <a:cs typeface="Montserrat"/>
                <a:sym typeface="Montserrat"/>
              </a:rPr>
              <a:t>Main Code</a:t>
            </a:r>
            <a:endParaRPr sz="1600" b="1"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Montserrat"/>
                <a:ea typeface="Montserrat"/>
                <a:cs typeface="Montserrat"/>
                <a:sym typeface="Montserrat"/>
              </a:rPr>
              <a:t>March on the spot 1 minute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1155CC"/>
                </a:solidFill>
                <a:latin typeface="Montserrat"/>
                <a:ea typeface="Montserrat"/>
                <a:cs typeface="Montserrat"/>
                <a:sym typeface="Montserrat"/>
              </a:rPr>
              <a:t>personal</a:t>
            </a:r>
            <a:endParaRPr>
              <a:solidFill>
                <a:srgbClr val="1155CC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-GB">
                <a:latin typeface="Montserrat"/>
                <a:ea typeface="Montserrat"/>
                <a:cs typeface="Montserrat"/>
                <a:sym typeface="Montserrat"/>
              </a:rPr>
              <a:t>March on the spot for 1 minute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4" name="Google Shape;84;p15"/>
          <p:cNvSpPr/>
          <p:nvPr/>
        </p:nvSpPr>
        <p:spPr>
          <a:xfrm>
            <a:off x="5098650" y="2048300"/>
            <a:ext cx="3140700" cy="1631100"/>
          </a:xfrm>
          <a:prstGeom prst="roundRect">
            <a:avLst>
              <a:gd name="adj" fmla="val 6831"/>
            </a:avLst>
          </a:prstGeom>
          <a:solidFill>
            <a:srgbClr val="D2FFF4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Montserrat"/>
                <a:ea typeface="Montserrat"/>
                <a:cs typeface="Montserrat"/>
                <a:sym typeface="Montserrat"/>
              </a:rPr>
              <a:t>Function name: </a:t>
            </a:r>
            <a:r>
              <a:rPr lang="en-GB">
                <a:solidFill>
                  <a:srgbClr val="1155CC"/>
                </a:solidFill>
                <a:latin typeface="Montserrat"/>
                <a:ea typeface="Montserrat"/>
                <a:cs typeface="Montserrat"/>
                <a:sym typeface="Montserrat"/>
              </a:rPr>
              <a:t>personal</a:t>
            </a:r>
            <a:endParaRPr>
              <a:solidFill>
                <a:srgbClr val="1155CC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1155CC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1155CC"/>
                </a:solidFill>
                <a:latin typeface="Montserrat"/>
                <a:ea typeface="Montserrat"/>
                <a:cs typeface="Montserrat"/>
                <a:sym typeface="Montserrat"/>
              </a:rPr>
              <a:t>If you are a girl:</a:t>
            </a:r>
            <a:endParaRPr>
              <a:solidFill>
                <a:srgbClr val="1155CC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1155CC"/>
                </a:solidFill>
                <a:latin typeface="Montserrat"/>
                <a:ea typeface="Montserrat"/>
                <a:cs typeface="Montserrat"/>
                <a:sym typeface="Montserrat"/>
              </a:rPr>
              <a:t>    Touch your head</a:t>
            </a:r>
            <a:endParaRPr>
              <a:solidFill>
                <a:srgbClr val="1155CC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1155CC"/>
                </a:solidFill>
                <a:latin typeface="Montserrat"/>
                <a:ea typeface="Montserrat"/>
                <a:cs typeface="Montserrat"/>
                <a:sym typeface="Montserrat"/>
              </a:rPr>
              <a:t>else:</a:t>
            </a:r>
            <a:endParaRPr>
              <a:solidFill>
                <a:srgbClr val="1155CC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1155CC"/>
                </a:solidFill>
                <a:latin typeface="Montserrat"/>
                <a:ea typeface="Montserrat"/>
                <a:cs typeface="Montserrat"/>
                <a:sym typeface="Montserrat"/>
              </a:rPr>
              <a:t>    Touch your toes</a:t>
            </a:r>
            <a:endParaRPr>
              <a:solidFill>
                <a:srgbClr val="1155CC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5" name="Google Shape;85;p15"/>
          <p:cNvSpPr txBox="1"/>
          <p:nvPr/>
        </p:nvSpPr>
        <p:spPr>
          <a:xfrm>
            <a:off x="890200" y="4056925"/>
            <a:ext cx="7874700" cy="75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The main code runs and when the first instruction has been completed the function is run then returns to the next instruction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6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name="adj" fmla="val 50000"/>
            </a:avLst>
          </a:prstGeom>
          <a:solidFill>
            <a:schemeClr val="accent4"/>
          </a:solidFill>
          <a:ln w="3810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500" b="1">
                <a:latin typeface="Montserrat"/>
                <a:ea typeface="Montserrat"/>
                <a:cs typeface="Montserrat"/>
                <a:sym typeface="Montserrat"/>
              </a:rPr>
              <a:t>Ignite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1" name="Google Shape;91;p16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name="adj" fmla="val 16667"/>
            </a:avLst>
          </a:prstGeom>
          <a:solidFill>
            <a:srgbClr val="D2FFF4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92;p16"/>
          <p:cNvSpPr/>
          <p:nvPr/>
        </p:nvSpPr>
        <p:spPr>
          <a:xfrm>
            <a:off x="267900" y="182175"/>
            <a:ext cx="225000" cy="417900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93" name="Google Shape;93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94" name="Google Shape;94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4231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95" name="Google Shape;95;p16"/>
          <p:cNvSpPr txBox="1"/>
          <p:nvPr/>
        </p:nvSpPr>
        <p:spPr>
          <a:xfrm>
            <a:off x="679200" y="182175"/>
            <a:ext cx="53592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300" b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Functions vs Procedures</a:t>
            </a:r>
            <a:endParaRPr sz="2300" b="1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6" name="Google Shape;96;p16"/>
          <p:cNvSpPr txBox="1"/>
          <p:nvPr/>
        </p:nvSpPr>
        <p:spPr>
          <a:xfrm>
            <a:off x="783325" y="1097600"/>
            <a:ext cx="7874700" cy="376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In programming there is a difference between procedures and functions. 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In block based or some environments; </a:t>
            </a:r>
            <a:r>
              <a:rPr lang="en-GB" sz="18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function </a:t>
            </a: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is the name given to all.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7" name="Google Shape;97;p16"/>
          <p:cNvSpPr/>
          <p:nvPr/>
        </p:nvSpPr>
        <p:spPr>
          <a:xfrm>
            <a:off x="834500" y="1966850"/>
            <a:ext cx="7874700" cy="14151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>
                <a:latin typeface="Montserrat"/>
                <a:ea typeface="Montserrat"/>
                <a:cs typeface="Montserrat"/>
                <a:sym typeface="Montserrat"/>
              </a:rPr>
              <a:t>Function</a:t>
            </a:r>
            <a:r>
              <a:rPr lang="en-GB" sz="1800">
                <a:latin typeface="Montserrat"/>
                <a:ea typeface="Montserrat"/>
                <a:cs typeface="Montserrat"/>
                <a:sym typeface="Montserrat"/>
              </a:rPr>
              <a:t>: a series of instructions that returns a value</a:t>
            </a:r>
            <a:endParaRPr sz="1800"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>
                <a:latin typeface="Montserrat"/>
                <a:ea typeface="Montserrat"/>
                <a:cs typeface="Montserrat"/>
                <a:sym typeface="Montserrat"/>
              </a:rPr>
              <a:t>Procedure</a:t>
            </a:r>
            <a:r>
              <a:rPr lang="en-GB" sz="1800">
                <a:latin typeface="Montserrat"/>
                <a:ea typeface="Montserrat"/>
                <a:cs typeface="Montserrat"/>
                <a:sym typeface="Montserrat"/>
              </a:rPr>
              <a:t>: a series of instructions under a name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" name="Google Shape;102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825332">
            <a:off x="863908" y="270726"/>
            <a:ext cx="631500" cy="754026"/>
          </a:xfrm>
          <a:prstGeom prst="rect">
            <a:avLst/>
          </a:prstGeom>
          <a:noFill/>
          <a:ln>
            <a:noFill/>
          </a:ln>
        </p:spPr>
      </p:pic>
      <p:sp>
        <p:nvSpPr>
          <p:cNvPr id="103" name="Google Shape;103;p17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name="adj" fmla="val 50000"/>
            </a:avLst>
          </a:prstGeom>
          <a:solidFill>
            <a:schemeClr val="accent4"/>
          </a:solidFill>
          <a:ln w="3810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500" b="1">
                <a:latin typeface="Montserrat"/>
                <a:ea typeface="Montserrat"/>
                <a:cs typeface="Montserrat"/>
                <a:sym typeface="Montserrat"/>
              </a:rPr>
              <a:t>Ignite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4" name="Google Shape;104;p17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name="adj" fmla="val 16667"/>
            </a:avLst>
          </a:prstGeom>
          <a:solidFill>
            <a:srgbClr val="D2FFF4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" name="Google Shape;105;p17"/>
          <p:cNvSpPr/>
          <p:nvPr/>
        </p:nvSpPr>
        <p:spPr>
          <a:xfrm>
            <a:off x="267900" y="182175"/>
            <a:ext cx="225000" cy="417900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06" name="Google Shape;106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" name="Google Shape;107;p1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6075" y="4231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Google Shape;108;p17"/>
          <p:cNvSpPr txBox="1"/>
          <p:nvPr/>
        </p:nvSpPr>
        <p:spPr>
          <a:xfrm>
            <a:off x="1551725" y="172575"/>
            <a:ext cx="6706200" cy="103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accent4"/>
                </a:solidFill>
                <a:latin typeface="Montserrat"/>
                <a:ea typeface="Montserrat"/>
                <a:cs typeface="Montserrat"/>
                <a:sym typeface="Montserrat"/>
              </a:rPr>
              <a:t>Worksheet 10.1</a:t>
            </a:r>
            <a:endParaRPr sz="1800">
              <a:solidFill>
                <a:schemeClr val="accent4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What is the output if the 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input number = 5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9" name="Google Shape;109;p17"/>
          <p:cNvSpPr/>
          <p:nvPr/>
        </p:nvSpPr>
        <p:spPr>
          <a:xfrm>
            <a:off x="5304238" y="1089025"/>
            <a:ext cx="1243026" cy="417906"/>
          </a:xfrm>
          <a:prstGeom prst="flowChartTerminator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Montserrat"/>
                <a:ea typeface="Montserrat"/>
                <a:cs typeface="Montserrat"/>
                <a:sym typeface="Montserrat"/>
              </a:rPr>
              <a:t>Start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0" name="Google Shape;110;p17"/>
          <p:cNvSpPr/>
          <p:nvPr/>
        </p:nvSpPr>
        <p:spPr>
          <a:xfrm>
            <a:off x="5175600" y="1774475"/>
            <a:ext cx="1500300" cy="525000"/>
          </a:xfrm>
          <a:prstGeom prst="parallelogram">
            <a:avLst>
              <a:gd name="adj" fmla="val 25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latin typeface="Montserrat"/>
                <a:ea typeface="Montserrat"/>
                <a:cs typeface="Montserrat"/>
                <a:sym typeface="Montserrat"/>
              </a:rPr>
              <a:t>Input number</a:t>
            </a:r>
            <a:endParaRPr sz="12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1" name="Google Shape;111;p17"/>
          <p:cNvSpPr/>
          <p:nvPr/>
        </p:nvSpPr>
        <p:spPr>
          <a:xfrm>
            <a:off x="5186375" y="2711050"/>
            <a:ext cx="1360800" cy="417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>
                <a:latin typeface="Montserrat"/>
                <a:ea typeface="Montserrat"/>
                <a:cs typeface="Montserrat"/>
                <a:sym typeface="Montserrat"/>
              </a:rPr>
              <a:t>calculation</a:t>
            </a:r>
            <a:endParaRPr b="1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2" name="Google Shape;112;p17"/>
          <p:cNvSpPr/>
          <p:nvPr/>
        </p:nvSpPr>
        <p:spPr>
          <a:xfrm>
            <a:off x="5186375" y="3403975"/>
            <a:ext cx="1360800" cy="417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57200" lvl="0" indent="-317500" algn="ctr" rtl="0"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Char char="-"/>
            </a:pPr>
            <a:r>
              <a:rPr lang="en-GB">
                <a:latin typeface="Montserrat"/>
                <a:ea typeface="Montserrat"/>
                <a:cs typeface="Montserrat"/>
                <a:sym typeface="Montserrat"/>
              </a:rPr>
              <a:t>2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3" name="Google Shape;113;p17"/>
          <p:cNvSpPr/>
          <p:nvPr/>
        </p:nvSpPr>
        <p:spPr>
          <a:xfrm>
            <a:off x="5186375" y="4147000"/>
            <a:ext cx="1360800" cy="5250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Montserrat"/>
                <a:ea typeface="Montserrat"/>
                <a:cs typeface="Montserrat"/>
                <a:sym typeface="Montserrat"/>
              </a:rPr>
              <a:t>Output answer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4" name="Google Shape;114;p17"/>
          <p:cNvSpPr/>
          <p:nvPr/>
        </p:nvSpPr>
        <p:spPr>
          <a:xfrm>
            <a:off x="1044825" y="1471625"/>
            <a:ext cx="2089500" cy="3161100"/>
          </a:xfrm>
          <a:prstGeom prst="roundRect">
            <a:avLst>
              <a:gd name="adj" fmla="val 10746"/>
            </a:avLst>
          </a:prstGeom>
          <a:solidFill>
            <a:srgbClr val="D2FFF4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5" name="Google Shape;115;p17"/>
          <p:cNvSpPr/>
          <p:nvPr/>
        </p:nvSpPr>
        <p:spPr>
          <a:xfrm>
            <a:off x="1409175" y="1818075"/>
            <a:ext cx="1360800" cy="417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>
                <a:latin typeface="Montserrat"/>
                <a:ea typeface="Montserrat"/>
                <a:cs typeface="Montserrat"/>
                <a:sym typeface="Montserrat"/>
              </a:rPr>
              <a:t>calculation</a:t>
            </a:r>
            <a:endParaRPr b="1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6" name="Google Shape;116;p17"/>
          <p:cNvSpPr/>
          <p:nvPr/>
        </p:nvSpPr>
        <p:spPr>
          <a:xfrm>
            <a:off x="1409175" y="2501513"/>
            <a:ext cx="1360800" cy="417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Montserrat"/>
                <a:ea typeface="Montserrat"/>
                <a:cs typeface="Montserrat"/>
                <a:sym typeface="Montserrat"/>
              </a:rPr>
              <a:t>x 10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7" name="Google Shape;117;p17"/>
          <p:cNvSpPr/>
          <p:nvPr/>
        </p:nvSpPr>
        <p:spPr>
          <a:xfrm>
            <a:off x="1409175" y="3184950"/>
            <a:ext cx="1360800" cy="417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57200" lvl="0" indent="-317500" algn="ctr" rtl="0"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Char char="+"/>
            </a:pPr>
            <a:r>
              <a:rPr lang="en-GB">
                <a:latin typeface="Montserrat"/>
                <a:ea typeface="Montserrat"/>
                <a:cs typeface="Montserrat"/>
                <a:sym typeface="Montserrat"/>
              </a:rPr>
              <a:t>5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8" name="Google Shape;118;p17"/>
          <p:cNvSpPr/>
          <p:nvPr/>
        </p:nvSpPr>
        <p:spPr>
          <a:xfrm>
            <a:off x="1409175" y="3868375"/>
            <a:ext cx="1360800" cy="417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Montserrat"/>
                <a:ea typeface="Montserrat"/>
                <a:cs typeface="Montserrat"/>
                <a:sym typeface="Montserrat"/>
              </a:rPr>
              <a:t>return value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119" name="Google Shape;119;p17"/>
          <p:cNvCxnSpPr>
            <a:stCxn id="115" idx="2"/>
            <a:endCxn id="116" idx="0"/>
          </p:cNvCxnSpPr>
          <p:nvPr/>
        </p:nvCxnSpPr>
        <p:spPr>
          <a:xfrm>
            <a:off x="2089575" y="2235975"/>
            <a:ext cx="0" cy="26550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20" name="Google Shape;120;p17"/>
          <p:cNvCxnSpPr>
            <a:stCxn id="116" idx="2"/>
            <a:endCxn id="117" idx="0"/>
          </p:cNvCxnSpPr>
          <p:nvPr/>
        </p:nvCxnSpPr>
        <p:spPr>
          <a:xfrm>
            <a:off x="2089575" y="2919413"/>
            <a:ext cx="0" cy="26550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21" name="Google Shape;121;p17"/>
          <p:cNvCxnSpPr>
            <a:stCxn id="117" idx="2"/>
            <a:endCxn id="118" idx="0"/>
          </p:cNvCxnSpPr>
          <p:nvPr/>
        </p:nvCxnSpPr>
        <p:spPr>
          <a:xfrm>
            <a:off x="2089575" y="3602850"/>
            <a:ext cx="0" cy="26550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22" name="Google Shape;122;p17"/>
          <p:cNvCxnSpPr>
            <a:stCxn id="109" idx="2"/>
            <a:endCxn id="110" idx="0"/>
          </p:cNvCxnSpPr>
          <p:nvPr/>
        </p:nvCxnSpPr>
        <p:spPr>
          <a:xfrm>
            <a:off x="5925751" y="1506931"/>
            <a:ext cx="0" cy="267600"/>
          </a:xfrm>
          <a:prstGeom prst="straightConnector1">
            <a:avLst/>
          </a:prstGeom>
          <a:noFill/>
          <a:ln w="9525" cap="flat" cmpd="sng">
            <a:solidFill>
              <a:schemeClr val="accent4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23" name="Google Shape;123;p17"/>
          <p:cNvCxnSpPr>
            <a:stCxn id="110" idx="3"/>
            <a:endCxn id="111" idx="0"/>
          </p:cNvCxnSpPr>
          <p:nvPr/>
        </p:nvCxnSpPr>
        <p:spPr>
          <a:xfrm>
            <a:off x="5860125" y="2299475"/>
            <a:ext cx="6600" cy="411600"/>
          </a:xfrm>
          <a:prstGeom prst="straightConnector1">
            <a:avLst/>
          </a:prstGeom>
          <a:noFill/>
          <a:ln w="9525" cap="flat" cmpd="sng">
            <a:solidFill>
              <a:schemeClr val="accent4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24" name="Google Shape;124;p17"/>
          <p:cNvCxnSpPr>
            <a:stCxn id="111" idx="2"/>
            <a:endCxn id="112" idx="0"/>
          </p:cNvCxnSpPr>
          <p:nvPr/>
        </p:nvCxnSpPr>
        <p:spPr>
          <a:xfrm>
            <a:off x="5866775" y="3128950"/>
            <a:ext cx="0" cy="275100"/>
          </a:xfrm>
          <a:prstGeom prst="straightConnector1">
            <a:avLst/>
          </a:prstGeom>
          <a:noFill/>
          <a:ln w="9525" cap="flat" cmpd="sng">
            <a:solidFill>
              <a:schemeClr val="accent4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25" name="Google Shape;125;p17"/>
          <p:cNvCxnSpPr>
            <a:stCxn id="112" idx="2"/>
            <a:endCxn id="113" idx="0"/>
          </p:cNvCxnSpPr>
          <p:nvPr/>
        </p:nvCxnSpPr>
        <p:spPr>
          <a:xfrm>
            <a:off x="5866775" y="3821875"/>
            <a:ext cx="0" cy="325200"/>
          </a:xfrm>
          <a:prstGeom prst="straightConnector1">
            <a:avLst/>
          </a:prstGeom>
          <a:noFill/>
          <a:ln w="9525" cap="flat" cmpd="sng">
            <a:solidFill>
              <a:schemeClr val="accent4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26" name="Google Shape;126;p17"/>
          <p:cNvSpPr/>
          <p:nvPr/>
        </p:nvSpPr>
        <p:spPr>
          <a:xfrm>
            <a:off x="7147325" y="2528900"/>
            <a:ext cx="1811100" cy="600000"/>
          </a:xfrm>
          <a:prstGeom prst="wedgeRectCallout">
            <a:avLst>
              <a:gd name="adj1" fmla="val -71301"/>
              <a:gd name="adj2" fmla="val 17863"/>
            </a:avLst>
          </a:prstGeom>
          <a:solidFill>
            <a:srgbClr val="D2FFF4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>
                <a:latin typeface="Montserrat"/>
                <a:ea typeface="Montserrat"/>
                <a:cs typeface="Montserrat"/>
                <a:sym typeface="Montserrat"/>
              </a:rPr>
              <a:t>calculation </a:t>
            </a:r>
            <a:r>
              <a:rPr lang="en-GB">
                <a:latin typeface="Montserrat"/>
                <a:ea typeface="Montserrat"/>
                <a:cs typeface="Montserrat"/>
                <a:sym typeface="Montserrat"/>
              </a:rPr>
              <a:t>is the function name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Google Shape;131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825332">
            <a:off x="863908" y="270726"/>
            <a:ext cx="631500" cy="754026"/>
          </a:xfrm>
          <a:prstGeom prst="rect">
            <a:avLst/>
          </a:prstGeom>
          <a:noFill/>
          <a:ln>
            <a:noFill/>
          </a:ln>
        </p:spPr>
      </p:pic>
      <p:sp>
        <p:nvSpPr>
          <p:cNvPr id="132" name="Google Shape;132;p18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name="adj" fmla="val 50000"/>
            </a:avLst>
          </a:prstGeom>
          <a:solidFill>
            <a:schemeClr val="accent4"/>
          </a:solidFill>
          <a:ln w="3810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500" b="1">
                <a:latin typeface="Montserrat"/>
                <a:ea typeface="Montserrat"/>
                <a:cs typeface="Montserrat"/>
                <a:sym typeface="Montserrat"/>
              </a:rPr>
              <a:t>Ignite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3" name="Google Shape;133;p18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name="adj" fmla="val 16667"/>
            </a:avLst>
          </a:prstGeom>
          <a:solidFill>
            <a:srgbClr val="D2FFF4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" name="Google Shape;134;p18"/>
          <p:cNvSpPr/>
          <p:nvPr/>
        </p:nvSpPr>
        <p:spPr>
          <a:xfrm>
            <a:off x="267900" y="182175"/>
            <a:ext cx="225000" cy="417900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35" name="Google Shape;135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6" name="Google Shape;136;p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6075" y="4231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137" name="Google Shape;137;p18"/>
          <p:cNvSpPr txBox="1"/>
          <p:nvPr/>
        </p:nvSpPr>
        <p:spPr>
          <a:xfrm>
            <a:off x="1551725" y="172575"/>
            <a:ext cx="6706200" cy="103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accent4"/>
                </a:solidFill>
                <a:latin typeface="Montserrat"/>
                <a:ea typeface="Montserrat"/>
                <a:cs typeface="Montserrat"/>
                <a:sym typeface="Montserrat"/>
              </a:rPr>
              <a:t>Worksheet 10.1</a:t>
            </a:r>
            <a:endParaRPr sz="1800">
              <a:solidFill>
                <a:schemeClr val="accent4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What is the output if the 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input number = 5</a:t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8" name="Google Shape;138;p18"/>
          <p:cNvSpPr/>
          <p:nvPr/>
        </p:nvSpPr>
        <p:spPr>
          <a:xfrm>
            <a:off x="5304238" y="1089025"/>
            <a:ext cx="1243026" cy="417906"/>
          </a:xfrm>
          <a:prstGeom prst="flowChartTerminator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Montserrat"/>
                <a:ea typeface="Montserrat"/>
                <a:cs typeface="Montserrat"/>
                <a:sym typeface="Montserrat"/>
              </a:rPr>
              <a:t>Start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9" name="Google Shape;139;p18"/>
          <p:cNvSpPr/>
          <p:nvPr/>
        </p:nvSpPr>
        <p:spPr>
          <a:xfrm>
            <a:off x="5175600" y="1774475"/>
            <a:ext cx="1500300" cy="525000"/>
          </a:xfrm>
          <a:prstGeom prst="parallelogram">
            <a:avLst>
              <a:gd name="adj" fmla="val 25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1">
                <a:latin typeface="Montserrat"/>
                <a:ea typeface="Montserrat"/>
                <a:cs typeface="Montserrat"/>
                <a:sym typeface="Montserrat"/>
              </a:rPr>
              <a:t>5</a:t>
            </a:r>
            <a:endParaRPr sz="1600" b="1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40" name="Google Shape;140;p18"/>
          <p:cNvSpPr/>
          <p:nvPr/>
        </p:nvSpPr>
        <p:spPr>
          <a:xfrm>
            <a:off x="5186375" y="2711050"/>
            <a:ext cx="1360800" cy="417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>
                <a:latin typeface="Montserrat"/>
                <a:ea typeface="Montserrat"/>
                <a:cs typeface="Montserrat"/>
                <a:sym typeface="Montserrat"/>
              </a:rPr>
              <a:t>calculation</a:t>
            </a:r>
            <a:endParaRPr b="1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41" name="Google Shape;141;p18"/>
          <p:cNvSpPr/>
          <p:nvPr/>
        </p:nvSpPr>
        <p:spPr>
          <a:xfrm>
            <a:off x="5186375" y="3403975"/>
            <a:ext cx="1360800" cy="417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Montserrat"/>
                <a:ea typeface="Montserrat"/>
                <a:cs typeface="Montserrat"/>
                <a:sym typeface="Montserrat"/>
              </a:rPr>
              <a:t>55 - 2 = 53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42" name="Google Shape;142;p18"/>
          <p:cNvSpPr/>
          <p:nvPr/>
        </p:nvSpPr>
        <p:spPr>
          <a:xfrm>
            <a:off x="5186375" y="4147000"/>
            <a:ext cx="1360800" cy="5250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Montserrat"/>
                <a:ea typeface="Montserrat"/>
                <a:cs typeface="Montserrat"/>
                <a:sym typeface="Montserrat"/>
              </a:rPr>
              <a:t>Output answer = </a:t>
            </a:r>
            <a:r>
              <a:rPr lang="en-GB" b="1">
                <a:latin typeface="Montserrat"/>
                <a:ea typeface="Montserrat"/>
                <a:cs typeface="Montserrat"/>
                <a:sym typeface="Montserrat"/>
              </a:rPr>
              <a:t>53</a:t>
            </a:r>
            <a:endParaRPr b="1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43" name="Google Shape;143;p18"/>
          <p:cNvSpPr/>
          <p:nvPr/>
        </p:nvSpPr>
        <p:spPr>
          <a:xfrm>
            <a:off x="1044825" y="1471625"/>
            <a:ext cx="2089500" cy="3161100"/>
          </a:xfrm>
          <a:prstGeom prst="roundRect">
            <a:avLst>
              <a:gd name="adj" fmla="val 10746"/>
            </a:avLst>
          </a:prstGeom>
          <a:solidFill>
            <a:srgbClr val="D2FFF4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" name="Google Shape;144;p18"/>
          <p:cNvSpPr/>
          <p:nvPr/>
        </p:nvSpPr>
        <p:spPr>
          <a:xfrm>
            <a:off x="1409175" y="1818075"/>
            <a:ext cx="1360800" cy="417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>
                <a:latin typeface="Montserrat"/>
                <a:ea typeface="Montserrat"/>
                <a:cs typeface="Montserrat"/>
                <a:sym typeface="Montserrat"/>
              </a:rPr>
              <a:t>calculation</a:t>
            </a:r>
            <a:endParaRPr b="1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45" name="Google Shape;145;p18"/>
          <p:cNvSpPr/>
          <p:nvPr/>
        </p:nvSpPr>
        <p:spPr>
          <a:xfrm>
            <a:off x="1409175" y="2501513"/>
            <a:ext cx="1360800" cy="417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>
                <a:latin typeface="Montserrat"/>
                <a:ea typeface="Montserrat"/>
                <a:cs typeface="Montserrat"/>
                <a:sym typeface="Montserrat"/>
              </a:rPr>
              <a:t>5</a:t>
            </a:r>
            <a:r>
              <a:rPr lang="en-GB">
                <a:latin typeface="Montserrat"/>
                <a:ea typeface="Montserrat"/>
                <a:cs typeface="Montserrat"/>
                <a:sym typeface="Montserrat"/>
              </a:rPr>
              <a:t> x 10 = 50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46" name="Google Shape;146;p18"/>
          <p:cNvSpPr/>
          <p:nvPr/>
        </p:nvSpPr>
        <p:spPr>
          <a:xfrm>
            <a:off x="1409175" y="3184950"/>
            <a:ext cx="1360800" cy="4179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Montserrat"/>
                <a:ea typeface="Montserrat"/>
                <a:cs typeface="Montserrat"/>
                <a:sym typeface="Montserrat"/>
              </a:rPr>
              <a:t>50 + 5 = 55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47" name="Google Shape;147;p18"/>
          <p:cNvSpPr/>
          <p:nvPr/>
        </p:nvSpPr>
        <p:spPr>
          <a:xfrm>
            <a:off x="1409175" y="3868375"/>
            <a:ext cx="1360800" cy="5250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Montserrat"/>
                <a:ea typeface="Montserrat"/>
                <a:cs typeface="Montserrat"/>
                <a:sym typeface="Montserrat"/>
              </a:rPr>
              <a:t>return value = </a:t>
            </a:r>
            <a:r>
              <a:rPr lang="en-GB" b="1">
                <a:latin typeface="Montserrat"/>
                <a:ea typeface="Montserrat"/>
                <a:cs typeface="Montserrat"/>
                <a:sym typeface="Montserrat"/>
              </a:rPr>
              <a:t>55</a:t>
            </a:r>
            <a:endParaRPr b="1"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148" name="Google Shape;148;p18"/>
          <p:cNvCxnSpPr>
            <a:stCxn id="144" idx="2"/>
            <a:endCxn id="145" idx="0"/>
          </p:cNvCxnSpPr>
          <p:nvPr/>
        </p:nvCxnSpPr>
        <p:spPr>
          <a:xfrm>
            <a:off x="2089575" y="2235975"/>
            <a:ext cx="0" cy="26550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49" name="Google Shape;149;p18"/>
          <p:cNvCxnSpPr>
            <a:stCxn id="145" idx="2"/>
            <a:endCxn id="146" idx="0"/>
          </p:cNvCxnSpPr>
          <p:nvPr/>
        </p:nvCxnSpPr>
        <p:spPr>
          <a:xfrm>
            <a:off x="2089575" y="2919413"/>
            <a:ext cx="0" cy="26550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50" name="Google Shape;150;p18"/>
          <p:cNvCxnSpPr>
            <a:stCxn id="146" idx="2"/>
            <a:endCxn id="147" idx="0"/>
          </p:cNvCxnSpPr>
          <p:nvPr/>
        </p:nvCxnSpPr>
        <p:spPr>
          <a:xfrm>
            <a:off x="2089575" y="3602850"/>
            <a:ext cx="0" cy="26550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51" name="Google Shape;151;p18"/>
          <p:cNvCxnSpPr>
            <a:stCxn id="138" idx="2"/>
            <a:endCxn id="139" idx="0"/>
          </p:cNvCxnSpPr>
          <p:nvPr/>
        </p:nvCxnSpPr>
        <p:spPr>
          <a:xfrm>
            <a:off x="5925751" y="1506931"/>
            <a:ext cx="0" cy="267600"/>
          </a:xfrm>
          <a:prstGeom prst="straightConnector1">
            <a:avLst/>
          </a:prstGeom>
          <a:noFill/>
          <a:ln w="9525" cap="flat" cmpd="sng">
            <a:solidFill>
              <a:schemeClr val="accent4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52" name="Google Shape;152;p18"/>
          <p:cNvCxnSpPr>
            <a:stCxn id="139" idx="3"/>
            <a:endCxn id="140" idx="0"/>
          </p:cNvCxnSpPr>
          <p:nvPr/>
        </p:nvCxnSpPr>
        <p:spPr>
          <a:xfrm>
            <a:off x="5860125" y="2299475"/>
            <a:ext cx="6600" cy="411600"/>
          </a:xfrm>
          <a:prstGeom prst="straightConnector1">
            <a:avLst/>
          </a:prstGeom>
          <a:noFill/>
          <a:ln w="9525" cap="flat" cmpd="sng">
            <a:solidFill>
              <a:schemeClr val="accent4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53" name="Google Shape;153;p18"/>
          <p:cNvCxnSpPr>
            <a:stCxn id="140" idx="2"/>
            <a:endCxn id="141" idx="0"/>
          </p:cNvCxnSpPr>
          <p:nvPr/>
        </p:nvCxnSpPr>
        <p:spPr>
          <a:xfrm>
            <a:off x="5866775" y="3128950"/>
            <a:ext cx="0" cy="275100"/>
          </a:xfrm>
          <a:prstGeom prst="straightConnector1">
            <a:avLst/>
          </a:prstGeom>
          <a:noFill/>
          <a:ln w="9525" cap="flat" cmpd="sng">
            <a:solidFill>
              <a:schemeClr val="accent4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54" name="Google Shape;154;p18"/>
          <p:cNvCxnSpPr>
            <a:stCxn id="141" idx="2"/>
            <a:endCxn id="142" idx="0"/>
          </p:cNvCxnSpPr>
          <p:nvPr/>
        </p:nvCxnSpPr>
        <p:spPr>
          <a:xfrm>
            <a:off x="5866775" y="3821875"/>
            <a:ext cx="0" cy="325200"/>
          </a:xfrm>
          <a:prstGeom prst="straightConnector1">
            <a:avLst/>
          </a:prstGeom>
          <a:noFill/>
          <a:ln w="9525" cap="flat" cmpd="sng">
            <a:solidFill>
              <a:schemeClr val="accent4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55" name="Google Shape;155;p18"/>
          <p:cNvSpPr/>
          <p:nvPr/>
        </p:nvSpPr>
        <p:spPr>
          <a:xfrm>
            <a:off x="7147325" y="2528900"/>
            <a:ext cx="1811100" cy="600000"/>
          </a:xfrm>
          <a:prstGeom prst="wedgeRectCallout">
            <a:avLst>
              <a:gd name="adj1" fmla="val -71301"/>
              <a:gd name="adj2" fmla="val 17863"/>
            </a:avLst>
          </a:prstGeom>
          <a:solidFill>
            <a:srgbClr val="D2FFF4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>
                <a:latin typeface="Montserrat"/>
                <a:ea typeface="Montserrat"/>
                <a:cs typeface="Montserrat"/>
                <a:sym typeface="Montserrat"/>
              </a:rPr>
              <a:t>calculation </a:t>
            </a:r>
            <a:r>
              <a:rPr lang="en-GB">
                <a:latin typeface="Montserrat"/>
                <a:ea typeface="Montserrat"/>
                <a:cs typeface="Montserrat"/>
                <a:sym typeface="Montserrat"/>
              </a:rPr>
              <a:t>is the function name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19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name="adj" fmla="val 16667"/>
            </a:avLst>
          </a:prstGeom>
          <a:solidFill>
            <a:srgbClr val="D2FFF4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1" name="Google Shape;161;p19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name="adj" fmla="val 50000"/>
            </a:avLst>
          </a:prstGeom>
          <a:solidFill>
            <a:schemeClr val="accent4"/>
          </a:solidFill>
          <a:ln w="3810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500" b="1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62" name="Google Shape;162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163" name="Google Shape;163;p19"/>
          <p:cNvSpPr/>
          <p:nvPr/>
        </p:nvSpPr>
        <p:spPr>
          <a:xfrm>
            <a:off x="267900" y="182175"/>
            <a:ext cx="225000" cy="753900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64" name="Google Shape;164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6517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165" name="Google Shape;165;p19"/>
          <p:cNvSpPr txBox="1"/>
          <p:nvPr/>
        </p:nvSpPr>
        <p:spPr>
          <a:xfrm>
            <a:off x="554726" y="324975"/>
            <a:ext cx="37434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500" b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Open Construct 3</a:t>
            </a:r>
            <a:endParaRPr sz="20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66" name="Google Shape;166;p19"/>
          <p:cNvPicPr preferRelativeResize="0"/>
          <p:nvPr/>
        </p:nvPicPr>
        <p:blipFill rotWithShape="1">
          <a:blip r:embed="rId5">
            <a:alphaModFix/>
          </a:blip>
          <a:srcRect t="11871" r="72308" b="26236"/>
          <a:stretch/>
        </p:blipFill>
        <p:spPr>
          <a:xfrm>
            <a:off x="1011925" y="1027925"/>
            <a:ext cx="2890877" cy="3634551"/>
          </a:xfrm>
          <a:prstGeom prst="rect">
            <a:avLst/>
          </a:prstGeom>
          <a:noFill/>
          <a:ln>
            <a:noFill/>
          </a:ln>
        </p:spPr>
      </p:pic>
      <p:sp>
        <p:nvSpPr>
          <p:cNvPr id="167" name="Google Shape;167;p19"/>
          <p:cNvSpPr txBox="1"/>
          <p:nvPr/>
        </p:nvSpPr>
        <p:spPr>
          <a:xfrm>
            <a:off x="4810975" y="2329200"/>
            <a:ext cx="3417300" cy="103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Select Menu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Select Open recent OR open from where saved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Char char="●"/>
            </a:pPr>
            <a:r>
              <a:rPr lang="en-GB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Select file</a:t>
            </a:r>
            <a:endParaRPr sz="18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168" name="Google Shape;168;p19"/>
          <p:cNvCxnSpPr/>
          <p:nvPr/>
        </p:nvCxnSpPr>
        <p:spPr>
          <a:xfrm>
            <a:off x="3857625" y="1864525"/>
            <a:ext cx="1928700" cy="482100"/>
          </a:xfrm>
          <a:prstGeom prst="straightConnector1">
            <a:avLst/>
          </a:prstGeom>
          <a:noFill/>
          <a:ln w="28575" cap="flat" cmpd="sng">
            <a:solidFill>
              <a:srgbClr val="FFFF00"/>
            </a:solidFill>
            <a:prstDash val="solid"/>
            <a:round/>
            <a:headEnd type="stealth" w="med" len="med"/>
            <a:tailEnd type="none" w="med" len="med"/>
          </a:ln>
        </p:spPr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20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name="adj" fmla="val 50000"/>
            </a:avLst>
          </a:prstGeom>
          <a:solidFill>
            <a:schemeClr val="accent4"/>
          </a:solidFill>
          <a:ln w="3810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500" b="1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74" name="Google Shape;174;p20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name="adj" fmla="val 16667"/>
            </a:avLst>
          </a:prstGeom>
          <a:solidFill>
            <a:srgbClr val="D2FFF4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75" name="Google Shape;175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176" name="Google Shape;176;p20"/>
          <p:cNvSpPr/>
          <p:nvPr/>
        </p:nvSpPr>
        <p:spPr>
          <a:xfrm>
            <a:off x="267900" y="182175"/>
            <a:ext cx="225000" cy="1060800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77" name="Google Shape;177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8803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178" name="Google Shape;178;p20"/>
          <p:cNvSpPr txBox="1"/>
          <p:nvPr/>
        </p:nvSpPr>
        <p:spPr>
          <a:xfrm>
            <a:off x="742875" y="182175"/>
            <a:ext cx="42507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500" b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Adding enemies</a:t>
            </a:r>
            <a:endParaRPr sz="2500" b="1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79" name="Google Shape;179;p20"/>
          <p:cNvSpPr txBox="1"/>
          <p:nvPr/>
        </p:nvSpPr>
        <p:spPr>
          <a:xfrm>
            <a:off x="783325" y="1935850"/>
            <a:ext cx="3417300" cy="245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Double click and add a sprite</a:t>
            </a:r>
            <a:endParaRPr sz="2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Click the area to access the editor</a:t>
            </a:r>
            <a:endParaRPr sz="2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80" name="Google Shape;180;p2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379125" y="1358487"/>
            <a:ext cx="3864900" cy="32480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21"/>
          <p:cNvSpPr/>
          <p:nvPr/>
        </p:nvSpPr>
        <p:spPr>
          <a:xfrm flipH="1">
            <a:off x="6352325" y="248775"/>
            <a:ext cx="1963200" cy="572700"/>
          </a:xfrm>
          <a:prstGeom prst="homePlate">
            <a:avLst>
              <a:gd name="adj" fmla="val 50000"/>
            </a:avLst>
          </a:prstGeom>
          <a:solidFill>
            <a:schemeClr val="accent4"/>
          </a:solidFill>
          <a:ln w="3810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500" b="1">
                <a:latin typeface="Montserrat"/>
                <a:ea typeface="Montserrat"/>
                <a:cs typeface="Montserrat"/>
                <a:sym typeface="Montserrat"/>
              </a:rPr>
              <a:t>Engage</a:t>
            </a:r>
            <a:endParaRPr sz="25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86" name="Google Shape;186;p21"/>
          <p:cNvSpPr/>
          <p:nvPr/>
        </p:nvSpPr>
        <p:spPr>
          <a:xfrm>
            <a:off x="267900" y="705350"/>
            <a:ext cx="225000" cy="4231200"/>
          </a:xfrm>
          <a:prstGeom prst="roundRect">
            <a:avLst>
              <a:gd name="adj" fmla="val 16667"/>
            </a:avLst>
          </a:prstGeom>
          <a:solidFill>
            <a:srgbClr val="D2FFF4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87" name="Google Shape;187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14104" y="155650"/>
            <a:ext cx="1017387" cy="911350"/>
          </a:xfrm>
          <a:prstGeom prst="rect">
            <a:avLst/>
          </a:prstGeom>
          <a:noFill/>
          <a:ln>
            <a:noFill/>
          </a:ln>
        </p:spPr>
      </p:pic>
      <p:sp>
        <p:nvSpPr>
          <p:cNvPr id="188" name="Google Shape;188;p21"/>
          <p:cNvSpPr/>
          <p:nvPr/>
        </p:nvSpPr>
        <p:spPr>
          <a:xfrm>
            <a:off x="267900" y="182175"/>
            <a:ext cx="225000" cy="1285800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89" name="Google Shape;189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075" y="1108924"/>
            <a:ext cx="677260" cy="754025"/>
          </a:xfrm>
          <a:prstGeom prst="rect">
            <a:avLst/>
          </a:prstGeom>
          <a:noFill/>
          <a:ln>
            <a:noFill/>
          </a:ln>
        </p:spPr>
      </p:pic>
      <p:sp>
        <p:nvSpPr>
          <p:cNvPr id="190" name="Google Shape;190;p21"/>
          <p:cNvSpPr txBox="1"/>
          <p:nvPr/>
        </p:nvSpPr>
        <p:spPr>
          <a:xfrm>
            <a:off x="678650" y="182175"/>
            <a:ext cx="5262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500" b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Editor window</a:t>
            </a:r>
            <a:endParaRPr sz="2500" b="1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91" name="Google Shape;191;p21"/>
          <p:cNvPicPr preferRelativeResize="0"/>
          <p:nvPr/>
        </p:nvPicPr>
        <p:blipFill rotWithShape="1">
          <a:blip r:embed="rId5">
            <a:alphaModFix/>
          </a:blip>
          <a:srcRect l="21274" t="16576" r="76524" b="46813"/>
          <a:stretch/>
        </p:blipFill>
        <p:spPr>
          <a:xfrm>
            <a:off x="964400" y="1255250"/>
            <a:ext cx="342898" cy="3208950"/>
          </a:xfrm>
          <a:prstGeom prst="rect">
            <a:avLst/>
          </a:prstGeom>
          <a:noFill/>
          <a:ln>
            <a:noFill/>
          </a:ln>
        </p:spPr>
      </p:pic>
      <p:sp>
        <p:nvSpPr>
          <p:cNvPr id="192" name="Google Shape;192;p21"/>
          <p:cNvSpPr/>
          <p:nvPr/>
        </p:nvSpPr>
        <p:spPr>
          <a:xfrm>
            <a:off x="1995500" y="2486000"/>
            <a:ext cx="1905000" cy="329700"/>
          </a:xfrm>
          <a:prstGeom prst="wedgeRectCallout">
            <a:avLst>
              <a:gd name="adj1" fmla="val -79375"/>
              <a:gd name="adj2" fmla="val 18259"/>
            </a:avLst>
          </a:prstGeom>
          <a:solidFill>
            <a:srgbClr val="D2FFF4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Montserrat"/>
                <a:ea typeface="Montserrat"/>
                <a:cs typeface="Montserrat"/>
                <a:sym typeface="Montserrat"/>
              </a:rPr>
              <a:t>Brush tool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93" name="Google Shape;193;p21"/>
          <p:cNvSpPr/>
          <p:nvPr/>
        </p:nvSpPr>
        <p:spPr>
          <a:xfrm>
            <a:off x="1995500" y="1848975"/>
            <a:ext cx="1905000" cy="329700"/>
          </a:xfrm>
          <a:prstGeom prst="wedgeRectCallout">
            <a:avLst>
              <a:gd name="adj1" fmla="val -79938"/>
              <a:gd name="adj2" fmla="val 19715"/>
            </a:avLst>
          </a:prstGeom>
          <a:solidFill>
            <a:srgbClr val="D2FFF4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Montserrat"/>
                <a:ea typeface="Montserrat"/>
                <a:cs typeface="Montserrat"/>
                <a:sym typeface="Montserrat"/>
              </a:rPr>
              <a:t>Eraser tool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94" name="Google Shape;194;p21"/>
          <p:cNvSpPr/>
          <p:nvPr/>
        </p:nvSpPr>
        <p:spPr>
          <a:xfrm>
            <a:off x="1995500" y="2156300"/>
            <a:ext cx="1905000" cy="329700"/>
          </a:xfrm>
          <a:prstGeom prst="wedgeRectCallout">
            <a:avLst>
              <a:gd name="adj1" fmla="val -79375"/>
              <a:gd name="adj2" fmla="val 20754"/>
            </a:avLst>
          </a:prstGeom>
          <a:solidFill>
            <a:srgbClr val="F3F3F3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Montserrat"/>
                <a:ea typeface="Montserrat"/>
                <a:cs typeface="Montserrat"/>
                <a:sym typeface="Montserrat"/>
              </a:rPr>
              <a:t>Pencil tool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95" name="Google Shape;195;p21"/>
          <p:cNvSpPr/>
          <p:nvPr/>
        </p:nvSpPr>
        <p:spPr>
          <a:xfrm>
            <a:off x="1995500" y="2815700"/>
            <a:ext cx="1905000" cy="329700"/>
          </a:xfrm>
          <a:prstGeom prst="wedgeRectCallout">
            <a:avLst>
              <a:gd name="adj1" fmla="val -79938"/>
              <a:gd name="adj2" fmla="val 15764"/>
            </a:avLst>
          </a:prstGeom>
          <a:solidFill>
            <a:srgbClr val="F3F3F3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Montserrat"/>
                <a:ea typeface="Montserrat"/>
                <a:cs typeface="Montserrat"/>
                <a:sym typeface="Montserrat"/>
              </a:rPr>
              <a:t>Line tool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96" name="Google Shape;196;p21"/>
          <p:cNvSpPr/>
          <p:nvPr/>
        </p:nvSpPr>
        <p:spPr>
          <a:xfrm>
            <a:off x="1995500" y="3145400"/>
            <a:ext cx="1905000" cy="329700"/>
          </a:xfrm>
          <a:prstGeom prst="wedgeRectCallout">
            <a:avLst>
              <a:gd name="adj1" fmla="val -80500"/>
              <a:gd name="adj2" fmla="val 6764"/>
            </a:avLst>
          </a:prstGeom>
          <a:solidFill>
            <a:srgbClr val="D2FFF4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Montserrat"/>
                <a:ea typeface="Montserrat"/>
                <a:cs typeface="Montserrat"/>
                <a:sym typeface="Montserrat"/>
              </a:rPr>
              <a:t>Square tool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97" name="Google Shape;197;p21"/>
          <p:cNvSpPr/>
          <p:nvPr/>
        </p:nvSpPr>
        <p:spPr>
          <a:xfrm>
            <a:off x="1995500" y="3475100"/>
            <a:ext cx="1905000" cy="329700"/>
          </a:xfrm>
          <a:prstGeom prst="wedgeRectCallout">
            <a:avLst>
              <a:gd name="adj1" fmla="val -80500"/>
              <a:gd name="adj2" fmla="val 4269"/>
            </a:avLst>
          </a:prstGeom>
          <a:solidFill>
            <a:srgbClr val="F3F3F3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Montserrat"/>
                <a:ea typeface="Montserrat"/>
                <a:cs typeface="Montserrat"/>
                <a:sym typeface="Montserrat"/>
              </a:rPr>
              <a:t>Circle tool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98" name="Google Shape;198;p21"/>
          <p:cNvSpPr/>
          <p:nvPr/>
        </p:nvSpPr>
        <p:spPr>
          <a:xfrm>
            <a:off x="1995500" y="3804800"/>
            <a:ext cx="1905000" cy="329700"/>
          </a:xfrm>
          <a:prstGeom prst="wedgeRectCallout">
            <a:avLst>
              <a:gd name="adj1" fmla="val -79375"/>
              <a:gd name="adj2" fmla="val 8273"/>
            </a:avLst>
          </a:prstGeom>
          <a:solidFill>
            <a:srgbClr val="D2FFF4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Montserrat"/>
                <a:ea typeface="Montserrat"/>
                <a:cs typeface="Montserrat"/>
                <a:sym typeface="Montserrat"/>
              </a:rPr>
              <a:t>Fill tool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99" name="Google Shape;199;p21"/>
          <p:cNvSpPr/>
          <p:nvPr/>
        </p:nvSpPr>
        <p:spPr>
          <a:xfrm>
            <a:off x="1995500" y="4134500"/>
            <a:ext cx="1905000" cy="329700"/>
          </a:xfrm>
          <a:prstGeom prst="wedgeRectCallout">
            <a:avLst>
              <a:gd name="adj1" fmla="val -81626"/>
              <a:gd name="adj2" fmla="val 1084"/>
            </a:avLst>
          </a:prstGeom>
          <a:solidFill>
            <a:srgbClr val="F3F3F3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Montserrat"/>
                <a:ea typeface="Montserrat"/>
                <a:cs typeface="Montserrat"/>
                <a:sym typeface="Montserrat"/>
              </a:rPr>
              <a:t>Eyedropper tool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00" name="Google Shape;200;p21"/>
          <p:cNvSpPr/>
          <p:nvPr/>
        </p:nvSpPr>
        <p:spPr>
          <a:xfrm>
            <a:off x="1995500" y="1519275"/>
            <a:ext cx="1905000" cy="329700"/>
          </a:xfrm>
          <a:prstGeom prst="wedgeRectCallout">
            <a:avLst>
              <a:gd name="adj1" fmla="val -81626"/>
              <a:gd name="adj2" fmla="val 20769"/>
            </a:avLst>
          </a:prstGeom>
          <a:solidFill>
            <a:srgbClr val="F3F3F3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Montserrat"/>
                <a:ea typeface="Montserrat"/>
                <a:cs typeface="Montserrat"/>
                <a:sym typeface="Montserrat"/>
              </a:rPr>
              <a:t>Rectangle select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01" name="Google Shape;201;p21"/>
          <p:cNvSpPr/>
          <p:nvPr/>
        </p:nvSpPr>
        <p:spPr>
          <a:xfrm>
            <a:off x="1995500" y="1211950"/>
            <a:ext cx="1905000" cy="329700"/>
          </a:xfrm>
          <a:prstGeom prst="wedgeRectCallout">
            <a:avLst>
              <a:gd name="adj1" fmla="val -81063"/>
              <a:gd name="adj2" fmla="val 19730"/>
            </a:avLst>
          </a:prstGeom>
          <a:solidFill>
            <a:srgbClr val="D2FFF4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Montserrat"/>
                <a:ea typeface="Montserrat"/>
                <a:cs typeface="Montserrat"/>
                <a:sym typeface="Montserrat"/>
              </a:rPr>
              <a:t>Clear image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02" name="Google Shape;202;p21"/>
          <p:cNvPicPr preferRelativeResize="0"/>
          <p:nvPr/>
        </p:nvPicPr>
        <p:blipFill rotWithShape="1">
          <a:blip r:embed="rId6">
            <a:alphaModFix/>
          </a:blip>
          <a:srcRect l="2772" t="16526" r="79398" b="11587"/>
          <a:stretch/>
        </p:blipFill>
        <p:spPr>
          <a:xfrm>
            <a:off x="4517250" y="1067000"/>
            <a:ext cx="1642142" cy="3724599"/>
          </a:xfrm>
          <a:prstGeom prst="rect">
            <a:avLst/>
          </a:prstGeom>
          <a:noFill/>
          <a:ln>
            <a:noFill/>
          </a:ln>
        </p:spPr>
      </p:pic>
      <p:sp>
        <p:nvSpPr>
          <p:cNvPr id="203" name="Google Shape;203;p21"/>
          <p:cNvSpPr/>
          <p:nvPr/>
        </p:nvSpPr>
        <p:spPr>
          <a:xfrm>
            <a:off x="6852050" y="1364350"/>
            <a:ext cx="1905000" cy="329700"/>
          </a:xfrm>
          <a:prstGeom prst="wedgeRectCallout">
            <a:avLst>
              <a:gd name="adj1" fmla="val -81063"/>
              <a:gd name="adj2" fmla="val 19730"/>
            </a:avLst>
          </a:prstGeom>
          <a:solidFill>
            <a:srgbClr val="D2FFF4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Montserrat"/>
                <a:ea typeface="Montserrat"/>
                <a:cs typeface="Montserrat"/>
                <a:sym typeface="Montserrat"/>
              </a:rPr>
              <a:t>Color selector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04" name="Google Shape;204;p21"/>
          <p:cNvSpPr/>
          <p:nvPr/>
        </p:nvSpPr>
        <p:spPr>
          <a:xfrm>
            <a:off x="6852050" y="3975525"/>
            <a:ext cx="1905000" cy="329700"/>
          </a:xfrm>
          <a:prstGeom prst="wedgeRectCallout">
            <a:avLst>
              <a:gd name="adj1" fmla="val -81626"/>
              <a:gd name="adj2" fmla="val 20769"/>
            </a:avLst>
          </a:prstGeom>
          <a:solidFill>
            <a:srgbClr val="F3F3F3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Montserrat"/>
                <a:ea typeface="Montserrat"/>
                <a:cs typeface="Montserrat"/>
                <a:sym typeface="Montserrat"/>
              </a:rPr>
              <a:t>Color code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late">
  <a:themeElements>
    <a:clrScheme name="Slate">
      <a:dk1>
        <a:srgbClr val="FFFFFF"/>
      </a:dk1>
      <a:lt1>
        <a:srgbClr val="37474F"/>
      </a:lt1>
      <a:dk2>
        <a:srgbClr val="9E9E9E"/>
      </a:dk2>
      <a:lt2>
        <a:srgbClr val="E0E0E0"/>
      </a:lt2>
      <a:accent1>
        <a:srgbClr val="616161"/>
      </a:accent1>
      <a:accent2>
        <a:srgbClr val="78909C"/>
      </a:accent2>
      <a:accent3>
        <a:srgbClr val="CACACA"/>
      </a:accent3>
      <a:accent4>
        <a:srgbClr val="64FFDA"/>
      </a:accent4>
      <a:accent5>
        <a:srgbClr val="FFD966"/>
      </a:accent5>
      <a:accent6>
        <a:srgbClr val="F5F5F5"/>
      </a:accent6>
      <a:hlink>
        <a:srgbClr val="FFD966"/>
      </a:hlink>
      <a:folHlink>
        <a:srgbClr val="FFD966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706</Words>
  <Application>Microsoft Office PowerPoint</Application>
  <PresentationFormat>On-screen Show (16:9)</PresentationFormat>
  <Paragraphs>187</Paragraphs>
  <Slides>24</Slides>
  <Notes>24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9" baseType="lpstr">
      <vt:lpstr>Arial</vt:lpstr>
      <vt:lpstr>Average</vt:lpstr>
      <vt:lpstr>Oswald</vt:lpstr>
      <vt:lpstr>Montserrat</vt:lpstr>
      <vt:lpstr>Slate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Laura Donaghy</cp:lastModifiedBy>
  <cp:revision>1</cp:revision>
  <dcterms:modified xsi:type="dcterms:W3CDTF">2024-09-18T09:09:16Z</dcterms:modified>
</cp:coreProperties>
</file>