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Montserrat"/>
      <p:regular r:id="rId31"/>
      <p:bold r:id="rId32"/>
      <p:italic r:id="rId33"/>
      <p:boldItalic r:id="rId34"/>
    </p:embeddedFont>
    <p:embeddedFont>
      <p:font typeface="Average"/>
      <p:regular r:id="rId35"/>
    </p:embeddedFont>
    <p:embeddedFont>
      <p:font typeface="Oswald"/>
      <p:regular r:id="rId36"/>
      <p:bold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4E1241D-4FEE-4216-9999-9AAFC3564130}">
  <a:tblStyle styleId="{34E1241D-4FEE-4216-9999-9AAFC356413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regular.fnt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Montserrat-italic.fntdata"/><Relationship Id="rId10" Type="http://schemas.openxmlformats.org/officeDocument/2006/relationships/slide" Target="slides/slide4.xml"/><Relationship Id="rId32" Type="http://schemas.openxmlformats.org/officeDocument/2006/relationships/font" Target="fonts/Montserrat-bold.fntdata"/><Relationship Id="rId13" Type="http://schemas.openxmlformats.org/officeDocument/2006/relationships/slide" Target="slides/slide7.xml"/><Relationship Id="rId35" Type="http://schemas.openxmlformats.org/officeDocument/2006/relationships/font" Target="fonts/Average-regular.fntdata"/><Relationship Id="rId12" Type="http://schemas.openxmlformats.org/officeDocument/2006/relationships/slide" Target="slides/slide6.xml"/><Relationship Id="rId34" Type="http://schemas.openxmlformats.org/officeDocument/2006/relationships/font" Target="fonts/Montserrat-boldItalic.fntdata"/><Relationship Id="rId15" Type="http://schemas.openxmlformats.org/officeDocument/2006/relationships/slide" Target="slides/slide9.xml"/><Relationship Id="rId37" Type="http://schemas.openxmlformats.org/officeDocument/2006/relationships/font" Target="fonts/Oswald-bold.fntdata"/><Relationship Id="rId14" Type="http://schemas.openxmlformats.org/officeDocument/2006/relationships/slide" Target="slides/slide8.xml"/><Relationship Id="rId36" Type="http://schemas.openxmlformats.org/officeDocument/2006/relationships/font" Target="fonts/Oswald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business-idea-strategy-marketing-4271251/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7ef936f63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7ef936f63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7f7c13c957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7f7c13c95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7ef936f63e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7ef936f63e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7ef936f63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7ef936f63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7ef936f63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7ef936f63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https://pixabay.com/vectors/business-idea-strategy-marketing-4271251/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7ef936f63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7ef936f63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7ef936f63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7ef936f63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7ef936f63e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7ef936f63e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7ef936f63e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7ef936f63e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7ef936f63e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7ef936f63e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f93e50506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f93e5050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7ef936f63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7ef936f63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7ef936f63e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7ef936f63e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7ef936f63e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7ef936f63e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89d257932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89d257932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9d257932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9d257932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7ef936f63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7ef936f63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8318e47dc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8318e47dc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7ef936f63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7ef936f63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7ef936f63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7ef936f63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7ef936f63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7ef936f63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9.png"/><Relationship Id="rId6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6" Type="http://schemas.openxmlformats.org/officeDocument/2006/relationships/image" Target="../media/image25.png"/><Relationship Id="rId7" Type="http://schemas.openxmlformats.org/officeDocument/2006/relationships/image" Target="../media/image7.png"/><Relationship Id="rId8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4.png"/><Relationship Id="rId6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23.png"/><Relationship Id="rId6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9.png"/><Relationship Id="rId6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1.png"/><Relationship Id="rId6" Type="http://schemas.openxmlformats.org/officeDocument/2006/relationships/image" Target="../media/image20.png"/><Relationship Id="rId7" Type="http://schemas.openxmlformats.org/officeDocument/2006/relationships/image" Target="../media/image2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2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2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2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Variables and data types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" name="Google Shape;181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2" name="Google Shape;18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2"/>
          <p:cNvSpPr/>
          <p:nvPr/>
        </p:nvSpPr>
        <p:spPr>
          <a:xfrm>
            <a:off x="267900" y="182175"/>
            <a:ext cx="225000" cy="1692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4" name="Google Shape;18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566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2"/>
          <p:cNvSpPr txBox="1"/>
          <p:nvPr/>
        </p:nvSpPr>
        <p:spPr>
          <a:xfrm>
            <a:off x="630925" y="592875"/>
            <a:ext cx="56799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variable is now visible above the event and action set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6" name="Google Shape;186;p22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global variable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7" name="Google Shape;187;p22"/>
          <p:cNvPicPr preferRelativeResize="0"/>
          <p:nvPr/>
        </p:nvPicPr>
        <p:blipFill rotWithShape="1">
          <a:blip r:embed="rId5">
            <a:alphaModFix/>
          </a:blip>
          <a:srcRect b="77767" l="0" r="0" t="6471"/>
          <a:stretch/>
        </p:blipFill>
        <p:spPr>
          <a:xfrm>
            <a:off x="849000" y="1528200"/>
            <a:ext cx="7979876" cy="68317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2"/>
          <p:cNvSpPr txBox="1"/>
          <p:nvPr/>
        </p:nvSpPr>
        <p:spPr>
          <a:xfrm>
            <a:off x="3851125" y="2751300"/>
            <a:ext cx="33750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‘Add action’.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89" name="Google Shape;189;p22"/>
          <p:cNvCxnSpPr/>
          <p:nvPr/>
        </p:nvCxnSpPr>
        <p:spPr>
          <a:xfrm>
            <a:off x="3891225" y="2058825"/>
            <a:ext cx="1308900" cy="7005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pic>
        <p:nvPicPr>
          <p:cNvPr id="190" name="Google Shape;190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04225" y="3311926"/>
            <a:ext cx="818800" cy="1194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 txBox="1"/>
          <p:nvPr/>
        </p:nvSpPr>
        <p:spPr>
          <a:xfrm>
            <a:off x="1359700" y="3731175"/>
            <a:ext cx="74085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many points will each cone give to the total score?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3"/>
          <p:cNvPicPr preferRelativeResize="0"/>
          <p:nvPr/>
        </p:nvPicPr>
        <p:blipFill rotWithShape="1">
          <a:blip r:embed="rId3">
            <a:alphaModFix/>
          </a:blip>
          <a:srcRect b="21974" l="33689" r="34194" t="27970"/>
          <a:stretch/>
        </p:blipFill>
        <p:spPr>
          <a:xfrm>
            <a:off x="877300" y="1504950"/>
            <a:ext cx="2193224" cy="18566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8" name="Google Shape;198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9" name="Google Shape;199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3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1" name="Google Shape;201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3"/>
          <p:cNvSpPr txBox="1"/>
          <p:nvPr/>
        </p:nvSpPr>
        <p:spPr>
          <a:xfrm>
            <a:off x="875050" y="3349375"/>
            <a:ext cx="23007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‘System’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3" name="Google Shape;203;p23"/>
          <p:cNvSpPr/>
          <p:nvPr/>
        </p:nvSpPr>
        <p:spPr>
          <a:xfrm flipH="1">
            <a:off x="931050" y="1688275"/>
            <a:ext cx="497400" cy="5727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23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global variable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5" name="Google Shape;205;p23"/>
          <p:cNvPicPr preferRelativeResize="0"/>
          <p:nvPr/>
        </p:nvPicPr>
        <p:blipFill rotWithShape="1">
          <a:blip r:embed="rId6">
            <a:alphaModFix/>
          </a:blip>
          <a:srcRect b="21990" l="34040" r="33841" t="29097"/>
          <a:stretch/>
        </p:blipFill>
        <p:spPr>
          <a:xfrm>
            <a:off x="3238150" y="1504950"/>
            <a:ext cx="2244543" cy="185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3"/>
          <p:cNvPicPr preferRelativeResize="0"/>
          <p:nvPr/>
        </p:nvPicPr>
        <p:blipFill rotWithShape="1">
          <a:blip r:embed="rId7">
            <a:alphaModFix/>
          </a:blip>
          <a:srcRect b="29074" l="36986" r="36428" t="38975"/>
          <a:stretch/>
        </p:blipFill>
        <p:spPr>
          <a:xfrm>
            <a:off x="5744875" y="1609075"/>
            <a:ext cx="2525100" cy="164842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3"/>
          <p:cNvSpPr/>
          <p:nvPr/>
        </p:nvSpPr>
        <p:spPr>
          <a:xfrm flipH="1">
            <a:off x="3228750" y="2408300"/>
            <a:ext cx="862200" cy="5727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23"/>
          <p:cNvSpPr/>
          <p:nvPr/>
        </p:nvSpPr>
        <p:spPr>
          <a:xfrm flipH="1">
            <a:off x="7709525" y="2750100"/>
            <a:ext cx="497400" cy="5727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3"/>
          <p:cNvSpPr txBox="1"/>
          <p:nvPr/>
        </p:nvSpPr>
        <p:spPr>
          <a:xfrm>
            <a:off x="3220425" y="3349363"/>
            <a:ext cx="23514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‘Add to’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0" name="Google Shape;210;p23"/>
          <p:cNvSpPr txBox="1"/>
          <p:nvPr/>
        </p:nvSpPr>
        <p:spPr>
          <a:xfrm>
            <a:off x="5917550" y="3341325"/>
            <a:ext cx="23514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‘Done’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" name="Google Shape;211;p23"/>
          <p:cNvSpPr txBox="1"/>
          <p:nvPr/>
        </p:nvSpPr>
        <p:spPr>
          <a:xfrm>
            <a:off x="678650" y="705350"/>
            <a:ext cx="56181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Setting the score to increase by 1 every time a cone is destroyed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2" name="Google Shape;212;p23"/>
          <p:cNvPicPr preferRelativeResize="0"/>
          <p:nvPr/>
        </p:nvPicPr>
        <p:blipFill rotWithShape="1">
          <a:blip r:embed="rId8">
            <a:alphaModFix/>
          </a:blip>
          <a:srcRect b="78003" l="16387" r="15015" t="6802"/>
          <a:stretch/>
        </p:blipFill>
        <p:spPr>
          <a:xfrm>
            <a:off x="1396645" y="3977475"/>
            <a:ext cx="6265813" cy="75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8" name="Google Shape;218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9" name="Google Shape;21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4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1" name="Google Shape;22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4"/>
          <p:cNvSpPr txBox="1"/>
          <p:nvPr/>
        </p:nvSpPr>
        <p:spPr>
          <a:xfrm>
            <a:off x="630925" y="671625"/>
            <a:ext cx="64455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If you play the game now the score will increase but you cannot see it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3" name="Google Shape;223;p24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Displaying the score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4" name="Google Shape;224;p24"/>
          <p:cNvSpPr txBox="1"/>
          <p:nvPr/>
        </p:nvSpPr>
        <p:spPr>
          <a:xfrm>
            <a:off x="3612900" y="2025325"/>
            <a:ext cx="52662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On the right side of the screen locate the ‘Layers’ section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Right click and select ‘Add layer at top’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Name the layer ‘Score’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5" name="Google Shape;225;p24"/>
          <p:cNvPicPr preferRelativeResize="0"/>
          <p:nvPr/>
        </p:nvPicPr>
        <p:blipFill rotWithShape="1">
          <a:blip r:embed="rId5">
            <a:alphaModFix/>
          </a:blip>
          <a:srcRect b="0" l="84859" r="0" t="53347"/>
          <a:stretch/>
        </p:blipFill>
        <p:spPr>
          <a:xfrm>
            <a:off x="1591875" y="2025325"/>
            <a:ext cx="1443275" cy="2415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4"/>
          <p:cNvPicPr preferRelativeResize="0"/>
          <p:nvPr/>
        </p:nvPicPr>
        <p:blipFill rotWithShape="1">
          <a:blip r:embed="rId6">
            <a:alphaModFix/>
          </a:blip>
          <a:srcRect b="38688" l="84632" r="0" t="53013"/>
          <a:stretch/>
        </p:blipFill>
        <p:spPr>
          <a:xfrm>
            <a:off x="4862850" y="3720428"/>
            <a:ext cx="2449100" cy="71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2" name="Google Shape;232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3" name="Google Shape;23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5"/>
          <p:cNvSpPr/>
          <p:nvPr/>
        </p:nvSpPr>
        <p:spPr>
          <a:xfrm>
            <a:off x="267900" y="182175"/>
            <a:ext cx="225000" cy="22182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5" name="Google Shape;235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023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5"/>
          <p:cNvSpPr txBox="1"/>
          <p:nvPr/>
        </p:nvSpPr>
        <p:spPr>
          <a:xfrm>
            <a:off x="3332025" y="2506875"/>
            <a:ext cx="57768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On the left side of the screen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Locate ‘Parallex’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Set to 0 x 0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percentage sign is added automatically.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7" name="Google Shape;237;p25"/>
          <p:cNvPicPr preferRelativeResize="0"/>
          <p:nvPr/>
        </p:nvPicPr>
        <p:blipFill rotWithShape="1">
          <a:blip r:embed="rId5">
            <a:alphaModFix/>
          </a:blip>
          <a:srcRect b="33833" l="0" r="83251" t="6653"/>
          <a:stretch/>
        </p:blipFill>
        <p:spPr>
          <a:xfrm>
            <a:off x="1423900" y="1553425"/>
            <a:ext cx="1674925" cy="3232775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5"/>
          <p:cNvSpPr txBox="1"/>
          <p:nvPr/>
        </p:nvSpPr>
        <p:spPr>
          <a:xfrm>
            <a:off x="630925" y="671625"/>
            <a:ext cx="7262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position of the score is going to be in the top 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left corner which has coordinates of x axis 0 and y axis 0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9" name="Google Shape;239;p25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Displaying the score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5" name="Google Shape;245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6" name="Google Shape;24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6"/>
          <p:cNvSpPr/>
          <p:nvPr/>
        </p:nvSpPr>
        <p:spPr>
          <a:xfrm>
            <a:off x="267900" y="182175"/>
            <a:ext cx="225000" cy="2389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8" name="Google Shape;248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251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26"/>
          <p:cNvSpPr txBox="1"/>
          <p:nvPr/>
        </p:nvSpPr>
        <p:spPr>
          <a:xfrm>
            <a:off x="630925" y="671625"/>
            <a:ext cx="7262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‘Layout’ tab to return to visual area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background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0" name="Google Shape;250;p26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Displaying the score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1" name="Google Shape;251;p26"/>
          <p:cNvPicPr preferRelativeResize="0"/>
          <p:nvPr/>
        </p:nvPicPr>
        <p:blipFill rotWithShape="1">
          <a:blip r:embed="rId5">
            <a:alphaModFix/>
          </a:blip>
          <a:srcRect b="22020" l="34023" r="34020" t="29141"/>
          <a:stretch/>
        </p:blipFill>
        <p:spPr>
          <a:xfrm>
            <a:off x="992325" y="1743300"/>
            <a:ext cx="2674900" cy="2220450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26"/>
          <p:cNvSpPr/>
          <p:nvPr/>
        </p:nvSpPr>
        <p:spPr>
          <a:xfrm>
            <a:off x="1387775" y="2287350"/>
            <a:ext cx="726300" cy="7071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26"/>
          <p:cNvSpPr/>
          <p:nvPr/>
        </p:nvSpPr>
        <p:spPr>
          <a:xfrm>
            <a:off x="2679225" y="3550500"/>
            <a:ext cx="522600" cy="5052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4" name="Google Shape;254;p26"/>
          <p:cNvPicPr preferRelativeResize="0"/>
          <p:nvPr/>
        </p:nvPicPr>
        <p:blipFill rotWithShape="1">
          <a:blip r:embed="rId6">
            <a:alphaModFix/>
          </a:blip>
          <a:srcRect b="18466" l="26597" r="26428" t="30408"/>
          <a:stretch/>
        </p:blipFill>
        <p:spPr>
          <a:xfrm>
            <a:off x="4478725" y="1686413"/>
            <a:ext cx="3948149" cy="2334216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6"/>
          <p:cNvSpPr txBox="1"/>
          <p:nvPr/>
        </p:nvSpPr>
        <p:spPr>
          <a:xfrm>
            <a:off x="1144725" y="4053525"/>
            <a:ext cx="2736300" cy="6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‘Text’ and ‘Insert’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6" name="Google Shape;256;p26"/>
          <p:cNvSpPr txBox="1"/>
          <p:nvPr/>
        </p:nvSpPr>
        <p:spPr>
          <a:xfrm>
            <a:off x="4478725" y="4080200"/>
            <a:ext cx="4393200" cy="6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on the background to add the text box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7" name="Google Shape;257;p26"/>
          <p:cNvSpPr/>
          <p:nvPr/>
        </p:nvSpPr>
        <p:spPr>
          <a:xfrm>
            <a:off x="4310700" y="1509675"/>
            <a:ext cx="1129800" cy="7071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3" name="Google Shape;263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4" name="Google Shape;26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27"/>
          <p:cNvSpPr/>
          <p:nvPr/>
        </p:nvSpPr>
        <p:spPr>
          <a:xfrm>
            <a:off x="267900" y="182175"/>
            <a:ext cx="225000" cy="2625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6" name="Google Shape;266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27"/>
          <p:cNvSpPr txBox="1"/>
          <p:nvPr/>
        </p:nvSpPr>
        <p:spPr>
          <a:xfrm>
            <a:off x="4452925" y="2252650"/>
            <a:ext cx="38487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Set the color to ‘yellow’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Set the font size to 24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Set to bold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8" name="Google Shape;268;p27"/>
          <p:cNvSpPr txBox="1"/>
          <p:nvPr/>
        </p:nvSpPr>
        <p:spPr>
          <a:xfrm>
            <a:off x="630925" y="900225"/>
            <a:ext cx="72621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On the left hand side of the screen, locate ‘Properties’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9" name="Google Shape;269;p27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Displaying the score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0" name="Google Shape;270;p27"/>
          <p:cNvPicPr preferRelativeResize="0"/>
          <p:nvPr/>
        </p:nvPicPr>
        <p:blipFill rotWithShape="1">
          <a:blip r:embed="rId5">
            <a:alphaModFix/>
          </a:blip>
          <a:srcRect b="1410" l="0" r="63468" t="6989"/>
          <a:stretch/>
        </p:blipFill>
        <p:spPr>
          <a:xfrm>
            <a:off x="1447900" y="1362375"/>
            <a:ext cx="2546103" cy="3468050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27"/>
          <p:cNvSpPr/>
          <p:nvPr/>
        </p:nvSpPr>
        <p:spPr>
          <a:xfrm>
            <a:off x="1389475" y="3329225"/>
            <a:ext cx="1252200" cy="1436100"/>
          </a:xfrm>
          <a:prstGeom prst="roundRect">
            <a:avLst>
              <a:gd fmla="val 7344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7" name="Google Shape;277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8" name="Google Shape;27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28"/>
          <p:cNvSpPr/>
          <p:nvPr/>
        </p:nvSpPr>
        <p:spPr>
          <a:xfrm>
            <a:off x="267900" y="182175"/>
            <a:ext cx="225000" cy="28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0" name="Google Shape;280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09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28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Linking the variable and text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2" name="Google Shape;282;p28"/>
          <p:cNvPicPr preferRelativeResize="0"/>
          <p:nvPr/>
        </p:nvPicPr>
        <p:blipFill rotWithShape="1">
          <a:blip r:embed="rId5">
            <a:alphaModFix/>
          </a:blip>
          <a:srcRect b="21940" l="34145" r="34145" t="28996"/>
          <a:stretch/>
        </p:blipFill>
        <p:spPr>
          <a:xfrm>
            <a:off x="2124800" y="1605475"/>
            <a:ext cx="2382249" cy="200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28"/>
          <p:cNvPicPr preferRelativeResize="0"/>
          <p:nvPr/>
        </p:nvPicPr>
        <p:blipFill rotWithShape="1">
          <a:blip r:embed="rId6">
            <a:alphaModFix/>
          </a:blip>
          <a:srcRect b="21487" l="33705" r="34199" t="29058"/>
          <a:stretch/>
        </p:blipFill>
        <p:spPr>
          <a:xfrm>
            <a:off x="4735450" y="1600148"/>
            <a:ext cx="2404862" cy="2012825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28"/>
          <p:cNvSpPr txBox="1"/>
          <p:nvPr/>
        </p:nvSpPr>
        <p:spPr>
          <a:xfrm>
            <a:off x="697975" y="671625"/>
            <a:ext cx="71952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‘Event sheet’ tab and ‘Add event’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5" name="Google Shape;285;p28"/>
          <p:cNvSpPr txBox="1"/>
          <p:nvPr/>
        </p:nvSpPr>
        <p:spPr>
          <a:xfrm>
            <a:off x="2277200" y="3674650"/>
            <a:ext cx="23346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</a:t>
            </a: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‘System’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6" name="Google Shape;286;p28"/>
          <p:cNvSpPr txBox="1"/>
          <p:nvPr/>
        </p:nvSpPr>
        <p:spPr>
          <a:xfrm>
            <a:off x="4735450" y="3706775"/>
            <a:ext cx="26334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‘Every tick’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2" name="Google Shape;292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3" name="Google Shape;293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29"/>
          <p:cNvSpPr/>
          <p:nvPr/>
        </p:nvSpPr>
        <p:spPr>
          <a:xfrm>
            <a:off x="267900" y="182175"/>
            <a:ext cx="225000" cy="31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5" name="Google Shape;29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29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Linking the variable and text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7" name="Google Shape;297;p29"/>
          <p:cNvSpPr txBox="1"/>
          <p:nvPr/>
        </p:nvSpPr>
        <p:spPr>
          <a:xfrm>
            <a:off x="697975" y="671625"/>
            <a:ext cx="71952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‘Add action’ next to the new event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8" name="Google Shape;298;p29"/>
          <p:cNvPicPr preferRelativeResize="0"/>
          <p:nvPr/>
        </p:nvPicPr>
        <p:blipFill rotWithShape="1">
          <a:blip r:embed="rId5">
            <a:alphaModFix/>
          </a:blip>
          <a:srcRect b="21818" l="34267" r="33529" t="28209"/>
          <a:stretch/>
        </p:blipFill>
        <p:spPr>
          <a:xfrm>
            <a:off x="3603475" y="1508900"/>
            <a:ext cx="2393149" cy="201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29"/>
          <p:cNvPicPr preferRelativeResize="0"/>
          <p:nvPr/>
        </p:nvPicPr>
        <p:blipFill rotWithShape="1">
          <a:blip r:embed="rId6">
            <a:alphaModFix/>
          </a:blip>
          <a:srcRect b="29952" l="36867" r="35993" t="39626"/>
          <a:stretch/>
        </p:blipFill>
        <p:spPr>
          <a:xfrm>
            <a:off x="6314250" y="1688075"/>
            <a:ext cx="2498750" cy="1521525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29"/>
          <p:cNvSpPr txBox="1"/>
          <p:nvPr/>
        </p:nvSpPr>
        <p:spPr>
          <a:xfrm>
            <a:off x="3747050" y="3575950"/>
            <a:ext cx="23346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‘Set text’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1" name="Google Shape;301;p29"/>
          <p:cNvSpPr txBox="1"/>
          <p:nvPr/>
        </p:nvSpPr>
        <p:spPr>
          <a:xfrm>
            <a:off x="6310800" y="3423550"/>
            <a:ext cx="30618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the text: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“Score:” &amp; Score</a:t>
            </a:r>
            <a:endParaRPr b="1"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‘Done’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2" name="Google Shape;302;p29"/>
          <p:cNvPicPr preferRelativeResize="0"/>
          <p:nvPr/>
        </p:nvPicPr>
        <p:blipFill rotWithShape="1">
          <a:blip r:embed="rId7">
            <a:alphaModFix/>
          </a:blip>
          <a:srcRect b="21320" l="33852" r="33943" t="28478"/>
          <a:stretch/>
        </p:blipFill>
        <p:spPr>
          <a:xfrm>
            <a:off x="903600" y="1508900"/>
            <a:ext cx="2382249" cy="2017149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29"/>
          <p:cNvSpPr txBox="1"/>
          <p:nvPr/>
        </p:nvSpPr>
        <p:spPr>
          <a:xfrm>
            <a:off x="1111850" y="3615525"/>
            <a:ext cx="23346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‘Text’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9" name="Google Shape;309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0" name="Google Shape;31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30"/>
          <p:cNvSpPr/>
          <p:nvPr/>
        </p:nvSpPr>
        <p:spPr>
          <a:xfrm>
            <a:off x="267900" y="182175"/>
            <a:ext cx="225000" cy="3311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2" name="Google Shape;312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166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30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14" name="Google Shape;314;p30"/>
          <p:cNvGraphicFramePr/>
          <p:nvPr/>
        </p:nvGraphicFramePr>
        <p:xfrm>
          <a:off x="1076525" y="2058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{34E1241D-4FEE-4216-9999-9AAFC3564130}</a:tableStyleId>
              </a:tblPr>
              <a:tblGrid>
                <a:gridCol w="1836525"/>
                <a:gridCol w="2337300"/>
                <a:gridCol w="1769325"/>
                <a:gridCol w="12958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increases by 1 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Each time a cone is destroyed the score increases by 1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is visible at all times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stays in the top left corner at all times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increases up to 10</a:t>
                      </a:r>
                      <a:endParaRPr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increases up to 10 with each cone</a:t>
                      </a:r>
                      <a:endParaRPr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315" name="Google Shape;315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1122971" y="9243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30"/>
          <p:cNvSpPr txBox="1"/>
          <p:nvPr/>
        </p:nvSpPr>
        <p:spPr>
          <a:xfrm>
            <a:off x="1679813" y="106013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2" name="Google Shape;322;p3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3" name="Google Shape;32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31"/>
          <p:cNvSpPr/>
          <p:nvPr/>
        </p:nvSpPr>
        <p:spPr>
          <a:xfrm>
            <a:off x="267900" y="182175"/>
            <a:ext cx="225000" cy="362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5" name="Google Shape;325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394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31"/>
          <p:cNvSpPr txBox="1"/>
          <p:nvPr/>
        </p:nvSpPr>
        <p:spPr>
          <a:xfrm>
            <a:off x="344100" y="182175"/>
            <a:ext cx="430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27" name="Google Shape;327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1122971" y="9243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31"/>
          <p:cNvSpPr txBox="1"/>
          <p:nvPr/>
        </p:nvSpPr>
        <p:spPr>
          <a:xfrm>
            <a:off x="1679813" y="106013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29" name="Google Shape;329;p31"/>
          <p:cNvGraphicFramePr/>
          <p:nvPr/>
        </p:nvGraphicFramePr>
        <p:xfrm>
          <a:off x="1076525" y="2058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{34E1241D-4FEE-4216-9999-9AAFC3564130}</a:tableStyleId>
              </a:tblPr>
              <a:tblGrid>
                <a:gridCol w="1836525"/>
                <a:gridCol w="2337300"/>
                <a:gridCol w="1951875"/>
                <a:gridCol w="11133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increases by 1 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Each time a cone is destroyed the score increases by 1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</a:t>
                      </a: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cone is destroyed the score increases by 1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is visible at all times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stays in the top left corner at all times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is visible top left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increases up to 10</a:t>
                      </a:r>
                      <a:endParaRPr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increases up to 10 with each cone</a:t>
                      </a:r>
                      <a:endParaRPr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score only goes to 4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Add more cones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600075"/>
            <a:ext cx="225000" cy="43365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between data types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global variable to be used within the game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table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5" name="Google Shape;335;p3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6" name="Google Shape;33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32"/>
          <p:cNvSpPr/>
          <p:nvPr/>
        </p:nvSpPr>
        <p:spPr>
          <a:xfrm>
            <a:off x="267900" y="182175"/>
            <a:ext cx="225000" cy="377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8" name="Google Shape;338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623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32"/>
          <p:cNvSpPr txBox="1"/>
          <p:nvPr/>
        </p:nvSpPr>
        <p:spPr>
          <a:xfrm>
            <a:off x="783325" y="821475"/>
            <a:ext cx="7937100" cy="15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Hold ‘CTRL’ down on the keyboard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and drag the cone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68300" lvl="0" marL="45720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Montserrat"/>
              <a:buChar char="●"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 this till you have about 5 cones for testing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0" name="Google Shape;340;p32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Duplicate the cones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41" name="Google Shape;341;p32"/>
          <p:cNvPicPr preferRelativeResize="0"/>
          <p:nvPr/>
        </p:nvPicPr>
        <p:blipFill rotWithShape="1">
          <a:blip r:embed="rId5">
            <a:alphaModFix/>
          </a:blip>
          <a:srcRect b="17887" l="22345" r="22439" t="26020"/>
          <a:stretch/>
        </p:blipFill>
        <p:spPr>
          <a:xfrm>
            <a:off x="2343163" y="2164525"/>
            <a:ext cx="4457675" cy="255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7" name="Google Shape;347;p3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8" name="Google Shape;34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33"/>
          <p:cNvSpPr/>
          <p:nvPr/>
        </p:nvSpPr>
        <p:spPr>
          <a:xfrm>
            <a:off x="267900" y="182175"/>
            <a:ext cx="225000" cy="4007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0" name="Google Shape;350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85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33"/>
          <p:cNvSpPr txBox="1"/>
          <p:nvPr/>
        </p:nvSpPr>
        <p:spPr>
          <a:xfrm>
            <a:off x="783325" y="979600"/>
            <a:ext cx="79371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There needs to be 10 cones to allow the score to increase to 10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2" name="Google Shape;352;p33"/>
          <p:cNvSpPr txBox="1"/>
          <p:nvPr/>
        </p:nvSpPr>
        <p:spPr>
          <a:xfrm>
            <a:off x="344100" y="182175"/>
            <a:ext cx="5678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Ensure 10 cones on the screen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53" name="Google Shape;353;p33"/>
          <p:cNvPicPr preferRelativeResize="0"/>
          <p:nvPr/>
        </p:nvPicPr>
        <p:blipFill rotWithShape="1">
          <a:blip r:embed="rId5">
            <a:alphaModFix/>
          </a:blip>
          <a:srcRect b="15554" l="22831" r="21751" t="29191"/>
          <a:stretch/>
        </p:blipFill>
        <p:spPr>
          <a:xfrm>
            <a:off x="2045549" y="1972925"/>
            <a:ext cx="5204174" cy="2918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3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9" name="Google Shape;359;p3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0" name="Google Shape;36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34"/>
          <p:cNvSpPr/>
          <p:nvPr/>
        </p:nvSpPr>
        <p:spPr>
          <a:xfrm>
            <a:off x="267900" y="182175"/>
            <a:ext cx="225000" cy="4286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2" name="Google Shape;362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080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34"/>
          <p:cNvSpPr txBox="1"/>
          <p:nvPr/>
        </p:nvSpPr>
        <p:spPr>
          <a:xfrm>
            <a:off x="1011925" y="1882950"/>
            <a:ext cx="64248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to the testing table a further test now the change has been made.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Test your car can now move around and destroy the cones and get a score of 10.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4" name="Google Shape;364;p34"/>
          <p:cNvSpPr txBox="1"/>
          <p:nvPr/>
        </p:nvSpPr>
        <p:spPr>
          <a:xfrm>
            <a:off x="344100" y="182175"/>
            <a:ext cx="4304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65" name="Google Shape;365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368110" y="1963700"/>
            <a:ext cx="1047750" cy="17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3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71" name="Google Shape;37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35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3" name="Google Shape;373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35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5" name="Google Shape;375;p35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6" name="Google Shape;376;p35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7" name="Google Shape;377;p35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8" name="Google Shape;378;p35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9" name="Google Shape;379;p35"/>
          <p:cNvSpPr/>
          <p:nvPr/>
        </p:nvSpPr>
        <p:spPr>
          <a:xfrm>
            <a:off x="3624450" y="1348600"/>
            <a:ext cx="5143500" cy="25113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is good so far about the game?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could you do to improve the game next?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80" name="Google Shape;380;p35"/>
          <p:cNvCxnSpPr>
            <a:stCxn id="376" idx="3"/>
            <a:endCxn id="379" idx="1"/>
          </p:cNvCxnSpPr>
          <p:nvPr/>
        </p:nvCxnSpPr>
        <p:spPr>
          <a:xfrm>
            <a:off x="3136050" y="2291850"/>
            <a:ext cx="488400" cy="3123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86" name="Google Shape;38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36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8" name="Google Shape;388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36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0" name="Google Shape;390;p36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between data types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global variable to be used within the game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table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/>
          <p:nvPr/>
        </p:nvSpPr>
        <p:spPr>
          <a:xfrm>
            <a:off x="1038175" y="1932750"/>
            <a:ext cx="7570200" cy="1150200"/>
          </a:xfrm>
          <a:prstGeom prst="roundRect">
            <a:avLst>
              <a:gd fmla="val 8772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1828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Courier New"/>
                <a:ea typeface="Courier New"/>
                <a:cs typeface="Courier New"/>
                <a:sym typeface="Courier New"/>
              </a:rPr>
              <a:t>variable = </a:t>
            </a:r>
            <a:r>
              <a:rPr b="1" lang="en-GB" sz="1800">
                <a:solidFill>
                  <a:srgbClr val="6AA84F"/>
                </a:solidFill>
                <a:latin typeface="Courier New"/>
                <a:ea typeface="Courier New"/>
                <a:cs typeface="Courier New"/>
                <a:sym typeface="Courier New"/>
              </a:rPr>
              <a:t>123</a:t>
            </a:r>
            <a:endParaRPr b="1" sz="1800">
              <a:solidFill>
                <a:srgbClr val="6AA84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1828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Courier New"/>
                <a:ea typeface="Courier New"/>
                <a:cs typeface="Courier New"/>
                <a:sym typeface="Courier New"/>
              </a:rPr>
              <a:t>variable = </a:t>
            </a:r>
            <a:r>
              <a:rPr b="1" lang="en-GB" sz="1800">
                <a:solidFill>
                  <a:srgbClr val="B45F06"/>
                </a:solidFill>
                <a:latin typeface="Courier New"/>
                <a:ea typeface="Courier New"/>
                <a:cs typeface="Courier New"/>
                <a:sym typeface="Courier New"/>
              </a:rPr>
              <a:t>“bananas”</a:t>
            </a:r>
            <a:endParaRPr b="1" sz="1800">
              <a:solidFill>
                <a:srgbClr val="B45F06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1828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Courier New"/>
                <a:ea typeface="Courier New"/>
                <a:cs typeface="Courier New"/>
                <a:sym typeface="Courier New"/>
              </a:rPr>
              <a:t>variable = </a:t>
            </a:r>
            <a:r>
              <a:rPr b="1" lang="en-GB" sz="1800">
                <a:solidFill>
                  <a:srgbClr val="6AA84F"/>
                </a:solidFill>
                <a:latin typeface="Courier New"/>
                <a:ea typeface="Courier New"/>
                <a:cs typeface="Courier New"/>
                <a:sym typeface="Courier New"/>
              </a:rPr>
              <a:t>0.5</a:t>
            </a:r>
            <a:endParaRPr b="1" sz="1800">
              <a:solidFill>
                <a:srgbClr val="6AA84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1828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Courier New"/>
                <a:ea typeface="Courier New"/>
                <a:cs typeface="Courier New"/>
                <a:sym typeface="Courier New"/>
              </a:rPr>
              <a:t>variable = </a:t>
            </a:r>
            <a:r>
              <a:rPr b="1" lang="en-GB" sz="180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True</a:t>
            </a:r>
            <a:endParaRPr b="1" sz="1800">
              <a:solidFill>
                <a:srgbClr val="0000FF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7" name="Google Shape;77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/>
          <p:nvPr/>
        </p:nvSpPr>
        <p:spPr>
          <a:xfrm>
            <a:off x="679200" y="182175"/>
            <a:ext cx="4314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Variables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 txBox="1"/>
          <p:nvPr/>
        </p:nvSpPr>
        <p:spPr>
          <a:xfrm>
            <a:off x="907000" y="1097563"/>
            <a:ext cx="7479600" cy="80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variable is a temporary storage location for one piece of data. It can be changed or edited within a program.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15"/>
          <p:cNvSpPr txBox="1"/>
          <p:nvPr/>
        </p:nvSpPr>
        <p:spPr>
          <a:xfrm>
            <a:off x="1853650" y="3250525"/>
            <a:ext cx="6645900" cy="9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 programming each type of data is different: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number is an </a:t>
            </a:r>
            <a:r>
              <a:rPr lang="en-GB" sz="1800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rPr>
              <a:t>integer</a:t>
            </a:r>
            <a:endParaRPr sz="1800">
              <a:solidFill>
                <a:srgbClr val="6AA84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series of characters is a </a:t>
            </a:r>
            <a:r>
              <a:rPr lang="en-GB" sz="1800">
                <a:solidFill>
                  <a:srgbClr val="B45F06"/>
                </a:solidFill>
                <a:latin typeface="Montserrat"/>
                <a:ea typeface="Montserrat"/>
                <a:cs typeface="Montserrat"/>
                <a:sym typeface="Montserrat"/>
              </a:rPr>
              <a:t>“string”</a:t>
            </a:r>
            <a:endParaRPr sz="1800">
              <a:solidFill>
                <a:srgbClr val="B45F0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decimal is a </a:t>
            </a:r>
            <a:r>
              <a:rPr lang="en-GB" sz="1800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rPr>
              <a:t>float</a:t>
            </a:r>
            <a:endParaRPr sz="1800">
              <a:solidFill>
                <a:srgbClr val="6AA84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True or False is </a:t>
            </a:r>
            <a:r>
              <a:rPr lang="en-GB" sz="1800">
                <a:solidFill>
                  <a:srgbClr val="3D85C6"/>
                </a:solidFill>
                <a:latin typeface="Montserrat"/>
                <a:ea typeface="Montserrat"/>
                <a:cs typeface="Montserrat"/>
                <a:sym typeface="Montserrat"/>
              </a:rPr>
              <a:t>Boolean</a:t>
            </a:r>
            <a:endParaRPr sz="1800">
              <a:solidFill>
                <a:srgbClr val="3D85C6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4231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6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3" name="Google Shape;93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6"/>
          <p:cNvSpPr txBox="1"/>
          <p:nvPr/>
        </p:nvSpPr>
        <p:spPr>
          <a:xfrm>
            <a:off x="1551725" y="3249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4.1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identify which data type are shown?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6"/>
          <p:cNvSpPr/>
          <p:nvPr/>
        </p:nvSpPr>
        <p:spPr>
          <a:xfrm>
            <a:off x="958775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0.587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16"/>
          <p:cNvSpPr/>
          <p:nvPr/>
        </p:nvSpPr>
        <p:spPr>
          <a:xfrm>
            <a:off x="3569550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False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98;p16"/>
          <p:cNvSpPr/>
          <p:nvPr/>
        </p:nvSpPr>
        <p:spPr>
          <a:xfrm>
            <a:off x="6180325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“Computers”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9" name="Google Shape;99;p16"/>
          <p:cNvSpPr/>
          <p:nvPr/>
        </p:nvSpPr>
        <p:spPr>
          <a:xfrm>
            <a:off x="95877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36589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" name="Google Shape;100;p16"/>
          <p:cNvSpPr/>
          <p:nvPr/>
        </p:nvSpPr>
        <p:spPr>
          <a:xfrm>
            <a:off x="3569550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True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101;p16"/>
          <p:cNvSpPr/>
          <p:nvPr/>
        </p:nvSpPr>
        <p:spPr>
          <a:xfrm>
            <a:off x="618032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“Integer”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4231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7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0" name="Google Shape;11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7"/>
          <p:cNvSpPr txBox="1"/>
          <p:nvPr/>
        </p:nvSpPr>
        <p:spPr>
          <a:xfrm>
            <a:off x="1551725" y="3249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4.1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Can you identify which data type are shown?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17"/>
          <p:cNvSpPr/>
          <p:nvPr/>
        </p:nvSpPr>
        <p:spPr>
          <a:xfrm>
            <a:off x="958775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0.587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rPr>
              <a:t>float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17"/>
          <p:cNvSpPr/>
          <p:nvPr/>
        </p:nvSpPr>
        <p:spPr>
          <a:xfrm>
            <a:off x="3569550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False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Boolean</a:t>
            </a:r>
            <a:endParaRPr b="1" sz="1800">
              <a:solidFill>
                <a:srgbClr val="0000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17"/>
          <p:cNvSpPr/>
          <p:nvPr/>
        </p:nvSpPr>
        <p:spPr>
          <a:xfrm>
            <a:off x="6180325" y="135780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“Computers”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B45F06"/>
                </a:solidFill>
                <a:latin typeface="Montserrat"/>
                <a:ea typeface="Montserrat"/>
                <a:cs typeface="Montserrat"/>
                <a:sym typeface="Montserrat"/>
              </a:rPr>
              <a:t>“string”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95877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36589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rPr>
              <a:t>integer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3569550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True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0000FF"/>
                </a:solidFill>
                <a:latin typeface="Montserrat"/>
                <a:ea typeface="Montserrat"/>
                <a:cs typeface="Montserrat"/>
                <a:sym typeface="Montserrat"/>
              </a:rPr>
              <a:t>Boolean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6180325" y="3144950"/>
            <a:ext cx="2518200" cy="1715400"/>
          </a:xfrm>
          <a:prstGeom prst="rect">
            <a:avLst/>
          </a:prstGeom>
          <a:solidFill>
            <a:srgbClr val="BCFFEF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latin typeface="Montserrat"/>
                <a:ea typeface="Montserrat"/>
                <a:cs typeface="Montserrat"/>
                <a:sym typeface="Montserrat"/>
              </a:rPr>
              <a:t>“Integer”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B45F06"/>
                </a:solidFill>
                <a:latin typeface="Montserrat"/>
                <a:ea typeface="Montserrat"/>
                <a:cs typeface="Montserrat"/>
                <a:sym typeface="Montserrat"/>
              </a:rPr>
              <a:t>“string”</a:t>
            </a:r>
            <a:endParaRPr b="1" sz="18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5" name="Google Shape;12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8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Google Shape;12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8"/>
          <p:cNvSpPr txBox="1"/>
          <p:nvPr/>
        </p:nvSpPr>
        <p:spPr>
          <a:xfrm>
            <a:off x="4810975" y="2329200"/>
            <a:ext cx="34173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Menu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Open recent OR open from where saved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file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18"/>
          <p:cNvSpPr txBox="1"/>
          <p:nvPr/>
        </p:nvSpPr>
        <p:spPr>
          <a:xfrm>
            <a:off x="554726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Construct 3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30" name="Google Shape;130;p18"/>
          <p:cNvCxnSpPr/>
          <p:nvPr/>
        </p:nvCxnSpPr>
        <p:spPr>
          <a:xfrm>
            <a:off x="3857625" y="1864525"/>
            <a:ext cx="1928700" cy="4821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pic>
        <p:nvPicPr>
          <p:cNvPr id="131" name="Google Shape;131;p18"/>
          <p:cNvPicPr preferRelativeResize="0"/>
          <p:nvPr/>
        </p:nvPicPr>
        <p:blipFill rotWithShape="1">
          <a:blip r:embed="rId5">
            <a:alphaModFix/>
          </a:blip>
          <a:srcRect b="26236" l="0" r="72308" t="11871"/>
          <a:stretch/>
        </p:blipFill>
        <p:spPr>
          <a:xfrm>
            <a:off x="1011925" y="1027925"/>
            <a:ext cx="2890877" cy="3634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8" name="Google Shape;13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9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0" name="Google Shape;14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9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Question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19"/>
          <p:cNvSpPr txBox="1"/>
          <p:nvPr/>
        </p:nvSpPr>
        <p:spPr>
          <a:xfrm>
            <a:off x="1435700" y="1811975"/>
            <a:ext cx="65784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What could be added to the game when the cone is hit by the car to show you are winning?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3" name="Google Shape;143;p19"/>
          <p:cNvSpPr txBox="1"/>
          <p:nvPr/>
        </p:nvSpPr>
        <p:spPr>
          <a:xfrm>
            <a:off x="1421550" y="3471350"/>
            <a:ext cx="65784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Scoring</a:t>
            </a:r>
            <a:endParaRPr sz="30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" name="Google Shape;149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0" name="Google Shape;15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0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2" name="Google Shape;15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0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global variable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678650" y="630200"/>
            <a:ext cx="77034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global variable means it can be used anywhere within the program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5" name="Google Shape;155;p20"/>
          <p:cNvPicPr preferRelativeResize="0"/>
          <p:nvPr/>
        </p:nvPicPr>
        <p:blipFill rotWithShape="1">
          <a:blip r:embed="rId5">
            <a:alphaModFix/>
          </a:blip>
          <a:srcRect b="51848" l="0" r="0" t="2960"/>
          <a:stretch/>
        </p:blipFill>
        <p:spPr>
          <a:xfrm>
            <a:off x="988725" y="2323375"/>
            <a:ext cx="7393325" cy="19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0"/>
          <p:cNvSpPr/>
          <p:nvPr/>
        </p:nvSpPr>
        <p:spPr>
          <a:xfrm>
            <a:off x="3950827" y="3141275"/>
            <a:ext cx="2918700" cy="6645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Right Click and select ‘Add global variable’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7" name="Google Shape;157;p20"/>
          <p:cNvSpPr txBox="1"/>
          <p:nvPr/>
        </p:nvSpPr>
        <p:spPr>
          <a:xfrm>
            <a:off x="4227025" y="1632475"/>
            <a:ext cx="2918700" cy="43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‘Event sheet’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58" name="Google Shape;158;p20"/>
          <p:cNvCxnSpPr/>
          <p:nvPr/>
        </p:nvCxnSpPr>
        <p:spPr>
          <a:xfrm flipH="1" rot="10800000">
            <a:off x="4450150" y="2044575"/>
            <a:ext cx="806700" cy="4812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cxnSp>
      <p:cxnSp>
        <p:nvCxnSpPr>
          <p:cNvPr id="159" name="Google Shape;159;p20"/>
          <p:cNvCxnSpPr>
            <a:endCxn id="156" idx="1"/>
          </p:cNvCxnSpPr>
          <p:nvPr/>
        </p:nvCxnSpPr>
        <p:spPr>
          <a:xfrm flipH="1" rot="10800000">
            <a:off x="3449227" y="3473525"/>
            <a:ext cx="501600" cy="131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5" name="Google Shape;165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6" name="Google Shape;16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1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8" name="Google Shape;16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1"/>
          <p:cNvSpPr txBox="1"/>
          <p:nvPr/>
        </p:nvSpPr>
        <p:spPr>
          <a:xfrm>
            <a:off x="4502025" y="1559975"/>
            <a:ext cx="33750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Set the name to ‘Score’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70" name="Google Shape;170;p21"/>
          <p:cNvCxnSpPr/>
          <p:nvPr/>
        </p:nvCxnSpPr>
        <p:spPr>
          <a:xfrm flipH="1" rot="10800000">
            <a:off x="3940750" y="1790775"/>
            <a:ext cx="788100" cy="558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71" name="Google Shape;171;p21"/>
          <p:cNvSpPr txBox="1"/>
          <p:nvPr/>
        </p:nvSpPr>
        <p:spPr>
          <a:xfrm>
            <a:off x="4448525" y="2459000"/>
            <a:ext cx="4421700" cy="22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the drop down to see the three data types available: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3D85C6"/>
                </a:solidFill>
                <a:latin typeface="Montserrat"/>
                <a:ea typeface="Montserrat"/>
                <a:cs typeface="Montserrat"/>
                <a:sym typeface="Montserrat"/>
              </a:rPr>
              <a:t>Boolean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GB" sz="1800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rPr>
              <a:t>Number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GB" sz="1800">
                <a:solidFill>
                  <a:srgbClr val="B45F06"/>
                </a:solidFill>
                <a:latin typeface="Montserrat"/>
                <a:ea typeface="Montserrat"/>
                <a:cs typeface="Montserrat"/>
                <a:sym typeface="Montserrat"/>
              </a:rPr>
              <a:t>String</a:t>
            </a:r>
            <a:endParaRPr sz="1800">
              <a:solidFill>
                <a:srgbClr val="B45F06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Make sure </a:t>
            </a:r>
            <a:r>
              <a:rPr lang="en-GB" sz="1800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rPr>
              <a:t>‘Number’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is selected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‘OK’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2" name="Google Shape;172;p21"/>
          <p:cNvPicPr preferRelativeResize="0"/>
          <p:nvPr/>
        </p:nvPicPr>
        <p:blipFill rotWithShape="1">
          <a:blip r:embed="rId5">
            <a:alphaModFix/>
          </a:blip>
          <a:srcRect b="44887" l="38958" r="38338" t="19222"/>
          <a:stretch/>
        </p:blipFill>
        <p:spPr>
          <a:xfrm>
            <a:off x="1139072" y="1453925"/>
            <a:ext cx="2716775" cy="2332825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1"/>
          <p:cNvSpPr/>
          <p:nvPr/>
        </p:nvSpPr>
        <p:spPr>
          <a:xfrm>
            <a:off x="1900550" y="1761563"/>
            <a:ext cx="612000" cy="2469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74" name="Google Shape;174;p21"/>
          <p:cNvCxnSpPr/>
          <p:nvPr/>
        </p:nvCxnSpPr>
        <p:spPr>
          <a:xfrm>
            <a:off x="3940750" y="2459000"/>
            <a:ext cx="474000" cy="2265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75" name="Google Shape;175;p21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global variable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