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</p:sldIdLst>
  <p:sldSz cy="5143500" cx="9144000"/>
  <p:notesSz cx="6858000" cy="9144000"/>
  <p:embeddedFontLst>
    <p:embeddedFont>
      <p:font typeface="Montserrat"/>
      <p:regular r:id="rId30"/>
      <p:bold r:id="rId31"/>
      <p:italic r:id="rId32"/>
      <p:boldItalic r:id="rId33"/>
    </p:embeddedFont>
    <p:embeddedFont>
      <p:font typeface="Average"/>
      <p:regular r:id="rId34"/>
    </p:embeddedFont>
    <p:embeddedFont>
      <p:font typeface="Oswald"/>
      <p:regular r:id="rId35"/>
      <p:bold r:id="rId3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EC3E5A2C-C304-47A6-B866-459471FB40C9}">
  <a:tblStyle styleId="{EC3E5A2C-C304-47A6-B866-459471FB40C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Montserrat-bold.fntdata"/><Relationship Id="rId30" Type="http://schemas.openxmlformats.org/officeDocument/2006/relationships/font" Target="fonts/Montserrat-regular.fntdata"/><Relationship Id="rId11" Type="http://schemas.openxmlformats.org/officeDocument/2006/relationships/slide" Target="slides/slide5.xml"/><Relationship Id="rId33" Type="http://schemas.openxmlformats.org/officeDocument/2006/relationships/font" Target="fonts/Montserrat-boldItalic.fntdata"/><Relationship Id="rId10" Type="http://schemas.openxmlformats.org/officeDocument/2006/relationships/slide" Target="slides/slide4.xml"/><Relationship Id="rId32" Type="http://schemas.openxmlformats.org/officeDocument/2006/relationships/font" Target="fonts/Montserrat-italic.fntdata"/><Relationship Id="rId13" Type="http://schemas.openxmlformats.org/officeDocument/2006/relationships/slide" Target="slides/slide7.xml"/><Relationship Id="rId35" Type="http://schemas.openxmlformats.org/officeDocument/2006/relationships/font" Target="fonts/Oswald-regular.fntdata"/><Relationship Id="rId12" Type="http://schemas.openxmlformats.org/officeDocument/2006/relationships/slide" Target="slides/slide6.xml"/><Relationship Id="rId34" Type="http://schemas.openxmlformats.org/officeDocument/2006/relationships/font" Target="fonts/Average-regular.fntdata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36" Type="http://schemas.openxmlformats.org/officeDocument/2006/relationships/font" Target="fonts/Oswald-bold.fntdata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7ef936f63e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7ef936f63e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7ef936f63e_0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Google Shape;206;g7ef936f63e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7ef936f63e_0_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Google Shape;220;g7ef936f63e_0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7f7c13c957_0_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2" name="Google Shape;262;g7f7c13c957_0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7ef936f63e_0_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Google Shape;275;g7ef936f63e_0_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7ef936f63e_0_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" name="Google Shape;288;g7ef936f63e_0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7ef936f63e_0_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0" name="Google Shape;300;g7ef936f63e_0_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g7ef936f63e_0_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2" name="Google Shape;312;g7ef936f63e_0_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g7ef936f63e_0_1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6" name="Google Shape;326;g7ef936f63e_0_1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g7ef936f63e_0_1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8" name="Google Shape;338;g7ef936f63e_0_1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g7ef936f63e_0_1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1" name="Google Shape;351;g7ef936f63e_0_1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84b953fa9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84b953fa9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g7ef936f63e_0_1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4" name="Google Shape;364;g7ef936f63e_0_1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g7ef936f63e_0_1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7" name="Google Shape;377;g7ef936f63e_0_1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g7ef936f63e_0_1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0" name="Google Shape;390;g7ef936f63e_0_1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g88f7857cee_0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5" name="Google Shape;405;g88f7857cee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88f7857cee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88f7857ce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84b953fa94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84b953fa94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8478f26d83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8478f26d83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7fa24dc26e_0_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7fa24dc26e_0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7ef936f63e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7ef936f63e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7ef936f63e_0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7ef936f63e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7ef936f63e_0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7ef936f63e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4350279" y="2855377"/>
            <a:ext cx="443589" cy="105632"/>
            <a:chOff x="4137525" y="2915950"/>
            <a:chExt cx="869100" cy="207000"/>
          </a:xfrm>
        </p:grpSpPr>
        <p:sp>
          <p:nvSpPr>
            <p:cNvPr id="11" name="Google Shape;11;p2"/>
            <p:cNvSpPr/>
            <p:nvPr/>
          </p:nvSpPr>
          <p:spPr>
            <a:xfrm>
              <a:off x="446857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47996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1375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4" name="Google Shape;14;p2"/>
          <p:cNvSpPr txBox="1"/>
          <p:nvPr>
            <p:ph type="ctrTitle"/>
          </p:nvPr>
        </p:nvSpPr>
        <p:spPr>
          <a:xfrm>
            <a:off x="671258" y="990800"/>
            <a:ext cx="7801500" cy="1730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671250" y="3174876"/>
            <a:ext cx="78015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/>
          <p:nvPr>
            <p:ph hasCustomPrompt="1" type="title"/>
          </p:nvPr>
        </p:nvSpPr>
        <p:spPr>
          <a:xfrm>
            <a:off x="311700" y="1255275"/>
            <a:ext cx="8520600" cy="1890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/>
          <p:nvPr>
            <p:ph idx="1" type="body"/>
          </p:nvPr>
        </p:nvSpPr>
        <p:spPr>
          <a:xfrm>
            <a:off x="311700" y="32284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2" name="Google Shape;52;p1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671250" y="2141250"/>
            <a:ext cx="7852200" cy="86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9" name="Google Shape;19;p3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6" name="Google Shape;26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8" name="Google Shape;28;p5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4" name="Google Shape;34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5" name="Google Shape;35;p7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2"/>
        </a:solidFill>
      </p:bgPr>
    </p:bg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/>
          <p:nvPr>
            <p:ph type="title"/>
          </p:nvPr>
        </p:nvSpPr>
        <p:spPr>
          <a:xfrm>
            <a:off x="490250" y="526350"/>
            <a:ext cx="62271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8" name="Google Shape;38;p8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1" name="Google Shape;41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2" name="Google Shape;42;p9"/>
          <p:cNvSpPr txBox="1"/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3" name="Google Shape;43;p9"/>
          <p:cNvSpPr txBox="1"/>
          <p:nvPr>
            <p:ph idx="1" type="subTitle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" name="Google Shape;44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5" name="Google Shape;45;p9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Oswald"/>
              <a:buNone/>
              <a:defRPr sz="21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</a:lstStyle>
          <a:p/>
        </p:txBody>
      </p:sp>
      <p:sp>
        <p:nvSpPr>
          <p:cNvPr id="48" name="Google Shape;48;p10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late">
    <p:bg>
      <p:bgPr>
        <a:solidFill>
          <a:srgbClr val="2F2E2E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verage"/>
              <a:buChar char="●"/>
              <a:defRPr sz="18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lvl="1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lvl="2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lvl="3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lvl="4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lvl="5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lvl="6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lvl="7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lvl="8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png"/><Relationship Id="rId4" Type="http://schemas.openxmlformats.org/officeDocument/2006/relationships/image" Target="../media/image1.png"/><Relationship Id="rId5" Type="http://schemas.openxmlformats.org/officeDocument/2006/relationships/image" Target="../media/image5.png"/><Relationship Id="rId6" Type="http://schemas.openxmlformats.org/officeDocument/2006/relationships/image" Target="../media/image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0.png"/><Relationship Id="rId4" Type="http://schemas.openxmlformats.org/officeDocument/2006/relationships/image" Target="../media/image1.png"/><Relationship Id="rId5" Type="http://schemas.openxmlformats.org/officeDocument/2006/relationships/image" Target="../media/image8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0.png"/><Relationship Id="rId4" Type="http://schemas.openxmlformats.org/officeDocument/2006/relationships/image" Target="../media/image1.png"/><Relationship Id="rId5" Type="http://schemas.openxmlformats.org/officeDocument/2006/relationships/image" Target="../media/image1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0.png"/><Relationship Id="rId4" Type="http://schemas.openxmlformats.org/officeDocument/2006/relationships/image" Target="../media/image1.png"/><Relationship Id="rId5" Type="http://schemas.openxmlformats.org/officeDocument/2006/relationships/image" Target="../media/image15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0.png"/><Relationship Id="rId4" Type="http://schemas.openxmlformats.org/officeDocument/2006/relationships/image" Target="../media/image1.png"/><Relationship Id="rId5" Type="http://schemas.openxmlformats.org/officeDocument/2006/relationships/image" Target="../media/image12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0.png"/><Relationship Id="rId4" Type="http://schemas.openxmlformats.org/officeDocument/2006/relationships/image" Target="../media/image1.png"/><Relationship Id="rId5" Type="http://schemas.openxmlformats.org/officeDocument/2006/relationships/image" Target="../media/image13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0.png"/><Relationship Id="rId4" Type="http://schemas.openxmlformats.org/officeDocument/2006/relationships/image" Target="../media/image1.png"/><Relationship Id="rId5" Type="http://schemas.openxmlformats.org/officeDocument/2006/relationships/image" Target="../media/image14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0.png"/><Relationship Id="rId4" Type="http://schemas.openxmlformats.org/officeDocument/2006/relationships/image" Target="../media/image1.png"/><Relationship Id="rId5" Type="http://schemas.openxmlformats.org/officeDocument/2006/relationships/image" Target="../media/image16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0.png"/><Relationship Id="rId4" Type="http://schemas.openxmlformats.org/officeDocument/2006/relationships/image" Target="../media/image1.png"/><Relationship Id="rId5" Type="http://schemas.openxmlformats.org/officeDocument/2006/relationships/image" Target="../media/image1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0.png"/><Relationship Id="rId4" Type="http://schemas.openxmlformats.org/officeDocument/2006/relationships/image" Target="../media/image1.png"/><Relationship Id="rId5" Type="http://schemas.openxmlformats.org/officeDocument/2006/relationships/image" Target="../media/image18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0.png"/><Relationship Id="rId4" Type="http://schemas.openxmlformats.org/officeDocument/2006/relationships/image" Target="../media/image1.png"/><Relationship Id="rId5" Type="http://schemas.openxmlformats.org/officeDocument/2006/relationships/image" Target="../media/image2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Relationship Id="rId4" Type="http://schemas.openxmlformats.org/officeDocument/2006/relationships/image" Target="../media/image10.png"/><Relationship Id="rId5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Relationship Id="rId4" Type="http://schemas.openxmlformats.org/officeDocument/2006/relationships/image" Target="../media/image10.png"/><Relationship Id="rId5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png"/><Relationship Id="rId4" Type="http://schemas.openxmlformats.org/officeDocument/2006/relationships/image" Target="../media/image1.png"/><Relationship Id="rId5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png"/><Relationship Id="rId4" Type="http://schemas.openxmlformats.org/officeDocument/2006/relationships/image" Target="../media/image1.png"/><Relationship Id="rId5" Type="http://schemas.openxmlformats.org/officeDocument/2006/relationships/image" Target="../media/image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png"/><Relationship Id="rId4" Type="http://schemas.openxmlformats.org/officeDocument/2006/relationships/image" Target="../media/image1.png"/><Relationship Id="rId5" Type="http://schemas.openxmlformats.org/officeDocument/2006/relationships/image" Target="../media/image6.png"/><Relationship Id="rId6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/>
          <p:nvPr/>
        </p:nvSpPr>
        <p:spPr>
          <a:xfrm>
            <a:off x="10725" y="1976450"/>
            <a:ext cx="7125900" cy="846600"/>
          </a:xfrm>
          <a:prstGeom prst="rect">
            <a:avLst/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6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latin typeface="Montserrat"/>
                <a:ea typeface="Montserrat"/>
                <a:cs typeface="Montserrat"/>
                <a:sym typeface="Montserrat"/>
              </a:rPr>
              <a:t>Flowcharts</a:t>
            </a:r>
            <a:endParaRPr b="1" sz="24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6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60" name="Google Shape;60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55960" y="1537013"/>
            <a:ext cx="2141600" cy="1918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2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9" name="Google Shape;209;p22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0" name="Google Shape;210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22"/>
          <p:cNvSpPr/>
          <p:nvPr/>
        </p:nvSpPr>
        <p:spPr>
          <a:xfrm>
            <a:off x="267900" y="182175"/>
            <a:ext cx="225000" cy="14466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2" name="Google Shape;212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13375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22"/>
          <p:cNvSpPr txBox="1"/>
          <p:nvPr/>
        </p:nvSpPr>
        <p:spPr>
          <a:xfrm>
            <a:off x="678650" y="182175"/>
            <a:ext cx="4458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Adding more behaviors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4" name="Google Shape;214;p22"/>
          <p:cNvSpPr txBox="1"/>
          <p:nvPr/>
        </p:nvSpPr>
        <p:spPr>
          <a:xfrm>
            <a:off x="964400" y="3097325"/>
            <a:ext cx="3607500" cy="65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Repeat the process to add the ‘Wrap’ behavior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15" name="Google Shape;215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19375" y="2006900"/>
            <a:ext cx="3652616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2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748750" y="1212100"/>
            <a:ext cx="1776600" cy="2334775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22"/>
          <p:cNvSpPr txBox="1"/>
          <p:nvPr/>
        </p:nvSpPr>
        <p:spPr>
          <a:xfrm>
            <a:off x="4670825" y="3747425"/>
            <a:ext cx="4126200" cy="91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Ensure the sprite is selected and edit the settings for the behavior to ‘viewpoint’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23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3" name="Google Shape;223;p23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24" name="Google Shape;224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p23"/>
          <p:cNvSpPr/>
          <p:nvPr/>
        </p:nvSpPr>
        <p:spPr>
          <a:xfrm>
            <a:off x="267900" y="182175"/>
            <a:ext cx="225000" cy="1692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26" name="Google Shape;226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1566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23"/>
          <p:cNvSpPr txBox="1"/>
          <p:nvPr/>
        </p:nvSpPr>
        <p:spPr>
          <a:xfrm>
            <a:off x="678650" y="182175"/>
            <a:ext cx="4458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Flowchart for movement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8" name="Google Shape;228;p23"/>
          <p:cNvSpPr/>
          <p:nvPr/>
        </p:nvSpPr>
        <p:spPr>
          <a:xfrm>
            <a:off x="1073950" y="2348174"/>
            <a:ext cx="1595900" cy="911350"/>
          </a:xfrm>
          <a:prstGeom prst="flowChartDecision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Montserrat"/>
                <a:ea typeface="Montserrat"/>
                <a:cs typeface="Montserrat"/>
                <a:sym typeface="Montserrat"/>
              </a:rPr>
              <a:t>Is left arrow pressed?</a:t>
            </a:r>
            <a:endParaRPr sz="10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9" name="Google Shape;229;p23"/>
          <p:cNvSpPr/>
          <p:nvPr/>
        </p:nvSpPr>
        <p:spPr>
          <a:xfrm>
            <a:off x="1277898" y="856700"/>
            <a:ext cx="1188000" cy="323400"/>
          </a:xfrm>
          <a:prstGeom prst="roundRect">
            <a:avLst>
              <a:gd fmla="val 50000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latin typeface="Montserrat"/>
                <a:ea typeface="Montserrat"/>
                <a:cs typeface="Montserrat"/>
                <a:sym typeface="Montserrat"/>
              </a:rPr>
              <a:t>START</a:t>
            </a:r>
            <a:endParaRPr sz="12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0" name="Google Shape;230;p23"/>
          <p:cNvSpPr/>
          <p:nvPr/>
        </p:nvSpPr>
        <p:spPr>
          <a:xfrm>
            <a:off x="1277900" y="3691025"/>
            <a:ext cx="1188000" cy="417900"/>
          </a:xfrm>
          <a:prstGeom prst="flowChartProcess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Montserrat"/>
                <a:ea typeface="Montserrat"/>
                <a:cs typeface="Montserrat"/>
                <a:sym typeface="Montserrat"/>
              </a:rPr>
              <a:t>Move left</a:t>
            </a:r>
            <a:endParaRPr sz="1000"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231" name="Google Shape;231;p23"/>
          <p:cNvCxnSpPr>
            <a:stCxn id="229" idx="2"/>
            <a:endCxn id="228" idx="0"/>
          </p:cNvCxnSpPr>
          <p:nvPr/>
        </p:nvCxnSpPr>
        <p:spPr>
          <a:xfrm>
            <a:off x="1871898" y="1180100"/>
            <a:ext cx="0" cy="1168200"/>
          </a:xfrm>
          <a:prstGeom prst="straightConnector1">
            <a:avLst/>
          </a:prstGeom>
          <a:noFill/>
          <a:ln cap="flat" cmpd="sng" w="28575">
            <a:solidFill>
              <a:srgbClr val="F3F3F3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32" name="Google Shape;232;p23"/>
          <p:cNvCxnSpPr>
            <a:endCxn id="230" idx="0"/>
          </p:cNvCxnSpPr>
          <p:nvPr/>
        </p:nvCxnSpPr>
        <p:spPr>
          <a:xfrm>
            <a:off x="1871900" y="3259625"/>
            <a:ext cx="0" cy="431400"/>
          </a:xfrm>
          <a:prstGeom prst="straightConnector1">
            <a:avLst/>
          </a:prstGeom>
          <a:noFill/>
          <a:ln cap="flat" cmpd="sng" w="28575">
            <a:solidFill>
              <a:srgbClr val="F3F3F3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33" name="Google Shape;233;p23"/>
          <p:cNvCxnSpPr>
            <a:stCxn id="228" idx="3"/>
            <a:endCxn id="234" idx="1"/>
          </p:cNvCxnSpPr>
          <p:nvPr/>
        </p:nvCxnSpPr>
        <p:spPr>
          <a:xfrm flipH="1" rot="10800000">
            <a:off x="2669850" y="2803549"/>
            <a:ext cx="452100" cy="300"/>
          </a:xfrm>
          <a:prstGeom prst="straightConnector1">
            <a:avLst/>
          </a:prstGeom>
          <a:noFill/>
          <a:ln cap="flat" cmpd="sng" w="28575">
            <a:solidFill>
              <a:srgbClr val="F3F3F3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35" name="Google Shape;235;p23"/>
          <p:cNvSpPr txBox="1"/>
          <p:nvPr/>
        </p:nvSpPr>
        <p:spPr>
          <a:xfrm>
            <a:off x="2539250" y="2480925"/>
            <a:ext cx="514500" cy="26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No</a:t>
            </a:r>
            <a:endParaRPr sz="1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6" name="Google Shape;236;p23"/>
          <p:cNvSpPr txBox="1"/>
          <p:nvPr/>
        </p:nvSpPr>
        <p:spPr>
          <a:xfrm>
            <a:off x="1405775" y="3259525"/>
            <a:ext cx="514500" cy="26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Yes</a:t>
            </a:r>
            <a:endParaRPr sz="1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7" name="Google Shape;237;p23"/>
          <p:cNvSpPr/>
          <p:nvPr/>
        </p:nvSpPr>
        <p:spPr>
          <a:xfrm>
            <a:off x="3053750" y="2348024"/>
            <a:ext cx="1595900" cy="911350"/>
          </a:xfrm>
          <a:prstGeom prst="flowChartDecision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Montserrat"/>
                <a:ea typeface="Montserrat"/>
                <a:cs typeface="Montserrat"/>
                <a:sym typeface="Montserrat"/>
              </a:rPr>
              <a:t>Is right arrow pressed?</a:t>
            </a:r>
            <a:endParaRPr sz="10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8" name="Google Shape;238;p23"/>
          <p:cNvSpPr/>
          <p:nvPr/>
        </p:nvSpPr>
        <p:spPr>
          <a:xfrm>
            <a:off x="4968500" y="2365274"/>
            <a:ext cx="1595900" cy="911350"/>
          </a:xfrm>
          <a:prstGeom prst="flowChartDecision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Montserrat"/>
                <a:ea typeface="Montserrat"/>
                <a:cs typeface="Montserrat"/>
                <a:sym typeface="Montserrat"/>
              </a:rPr>
              <a:t>Is up arrow pressed?</a:t>
            </a:r>
            <a:endParaRPr sz="10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9" name="Google Shape;239;p23"/>
          <p:cNvSpPr/>
          <p:nvPr/>
        </p:nvSpPr>
        <p:spPr>
          <a:xfrm>
            <a:off x="6883250" y="2365274"/>
            <a:ext cx="1595900" cy="911350"/>
          </a:xfrm>
          <a:prstGeom prst="flowChartDecision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Montserrat"/>
                <a:ea typeface="Montserrat"/>
                <a:cs typeface="Montserrat"/>
                <a:sym typeface="Montserrat"/>
              </a:rPr>
              <a:t>Is down arrow pressed?</a:t>
            </a:r>
            <a:endParaRPr sz="10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40" name="Google Shape;240;p23"/>
          <p:cNvSpPr/>
          <p:nvPr/>
        </p:nvSpPr>
        <p:spPr>
          <a:xfrm>
            <a:off x="3250900" y="3691125"/>
            <a:ext cx="1188000" cy="417900"/>
          </a:xfrm>
          <a:prstGeom prst="flowChartProcess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Montserrat"/>
                <a:ea typeface="Montserrat"/>
                <a:cs typeface="Montserrat"/>
                <a:sym typeface="Montserrat"/>
              </a:rPr>
              <a:t>Move right</a:t>
            </a:r>
            <a:endParaRPr sz="1000"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241" name="Google Shape;241;p23"/>
          <p:cNvCxnSpPr>
            <a:endCxn id="240" idx="0"/>
          </p:cNvCxnSpPr>
          <p:nvPr/>
        </p:nvCxnSpPr>
        <p:spPr>
          <a:xfrm>
            <a:off x="3844900" y="3259725"/>
            <a:ext cx="0" cy="431400"/>
          </a:xfrm>
          <a:prstGeom prst="straightConnector1">
            <a:avLst/>
          </a:prstGeom>
          <a:noFill/>
          <a:ln cap="flat" cmpd="sng" w="28575">
            <a:solidFill>
              <a:srgbClr val="F3F3F3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42" name="Google Shape;242;p23"/>
          <p:cNvSpPr txBox="1"/>
          <p:nvPr/>
        </p:nvSpPr>
        <p:spPr>
          <a:xfrm>
            <a:off x="3378775" y="3259625"/>
            <a:ext cx="514500" cy="26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Yes</a:t>
            </a:r>
            <a:endParaRPr sz="1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43" name="Google Shape;243;p23"/>
          <p:cNvSpPr/>
          <p:nvPr/>
        </p:nvSpPr>
        <p:spPr>
          <a:xfrm>
            <a:off x="5172450" y="3690875"/>
            <a:ext cx="1188000" cy="417900"/>
          </a:xfrm>
          <a:prstGeom prst="flowChartProcess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Montserrat"/>
                <a:ea typeface="Montserrat"/>
                <a:cs typeface="Montserrat"/>
                <a:sym typeface="Montserrat"/>
              </a:rPr>
              <a:t>Move up</a:t>
            </a:r>
            <a:endParaRPr sz="1000"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244" name="Google Shape;244;p23"/>
          <p:cNvCxnSpPr>
            <a:endCxn id="243" idx="0"/>
          </p:cNvCxnSpPr>
          <p:nvPr/>
        </p:nvCxnSpPr>
        <p:spPr>
          <a:xfrm>
            <a:off x="5766450" y="3259475"/>
            <a:ext cx="0" cy="431400"/>
          </a:xfrm>
          <a:prstGeom prst="straightConnector1">
            <a:avLst/>
          </a:prstGeom>
          <a:noFill/>
          <a:ln cap="flat" cmpd="sng" w="28575">
            <a:solidFill>
              <a:srgbClr val="F3F3F3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45" name="Google Shape;245;p23"/>
          <p:cNvSpPr txBox="1"/>
          <p:nvPr/>
        </p:nvSpPr>
        <p:spPr>
          <a:xfrm>
            <a:off x="5300325" y="3259375"/>
            <a:ext cx="514500" cy="26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Yes</a:t>
            </a:r>
            <a:endParaRPr sz="1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46" name="Google Shape;246;p23"/>
          <p:cNvSpPr/>
          <p:nvPr/>
        </p:nvSpPr>
        <p:spPr>
          <a:xfrm>
            <a:off x="7094000" y="3708125"/>
            <a:ext cx="1188000" cy="417900"/>
          </a:xfrm>
          <a:prstGeom prst="flowChartProcess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Montserrat"/>
                <a:ea typeface="Montserrat"/>
                <a:cs typeface="Montserrat"/>
                <a:sym typeface="Montserrat"/>
              </a:rPr>
              <a:t>Move down</a:t>
            </a:r>
            <a:endParaRPr sz="1000"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247" name="Google Shape;247;p23"/>
          <p:cNvCxnSpPr>
            <a:endCxn id="246" idx="0"/>
          </p:cNvCxnSpPr>
          <p:nvPr/>
        </p:nvCxnSpPr>
        <p:spPr>
          <a:xfrm>
            <a:off x="7688000" y="3276725"/>
            <a:ext cx="0" cy="431400"/>
          </a:xfrm>
          <a:prstGeom prst="straightConnector1">
            <a:avLst/>
          </a:prstGeom>
          <a:noFill/>
          <a:ln cap="flat" cmpd="sng" w="28575">
            <a:solidFill>
              <a:srgbClr val="F3F3F3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48" name="Google Shape;248;p23"/>
          <p:cNvSpPr txBox="1"/>
          <p:nvPr/>
        </p:nvSpPr>
        <p:spPr>
          <a:xfrm>
            <a:off x="7221875" y="3276625"/>
            <a:ext cx="514500" cy="26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Yes</a:t>
            </a:r>
            <a:endParaRPr sz="1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249" name="Google Shape;249;p23"/>
          <p:cNvCxnSpPr/>
          <p:nvPr/>
        </p:nvCxnSpPr>
        <p:spPr>
          <a:xfrm flipH="1" rot="10800000">
            <a:off x="4627850" y="2812461"/>
            <a:ext cx="452100" cy="300"/>
          </a:xfrm>
          <a:prstGeom prst="straightConnector1">
            <a:avLst/>
          </a:prstGeom>
          <a:noFill/>
          <a:ln cap="flat" cmpd="sng" w="28575">
            <a:solidFill>
              <a:srgbClr val="F3F3F3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50" name="Google Shape;250;p23"/>
          <p:cNvSpPr txBox="1"/>
          <p:nvPr/>
        </p:nvSpPr>
        <p:spPr>
          <a:xfrm>
            <a:off x="4497250" y="2489838"/>
            <a:ext cx="514500" cy="26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No</a:t>
            </a:r>
            <a:endParaRPr sz="1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251" name="Google Shape;251;p23"/>
          <p:cNvCxnSpPr/>
          <p:nvPr/>
        </p:nvCxnSpPr>
        <p:spPr>
          <a:xfrm flipH="1" rot="10800000">
            <a:off x="6562050" y="2812461"/>
            <a:ext cx="452100" cy="300"/>
          </a:xfrm>
          <a:prstGeom prst="straightConnector1">
            <a:avLst/>
          </a:prstGeom>
          <a:noFill/>
          <a:ln cap="flat" cmpd="sng" w="28575">
            <a:solidFill>
              <a:srgbClr val="F3F3F3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52" name="Google Shape;252;p23"/>
          <p:cNvSpPr txBox="1"/>
          <p:nvPr/>
        </p:nvSpPr>
        <p:spPr>
          <a:xfrm>
            <a:off x="6431450" y="2489838"/>
            <a:ext cx="514500" cy="26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No</a:t>
            </a:r>
            <a:endParaRPr sz="1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253" name="Google Shape;253;p23"/>
          <p:cNvCxnSpPr>
            <a:stCxn id="239" idx="3"/>
          </p:cNvCxnSpPr>
          <p:nvPr/>
        </p:nvCxnSpPr>
        <p:spPr>
          <a:xfrm rot="10800000">
            <a:off x="1864450" y="1853749"/>
            <a:ext cx="6614700" cy="967200"/>
          </a:xfrm>
          <a:prstGeom prst="bentConnector3">
            <a:avLst>
              <a:gd fmla="val -3600" name="adj1"/>
            </a:avLst>
          </a:prstGeom>
          <a:noFill/>
          <a:ln cap="flat" cmpd="sng" w="28575">
            <a:solidFill>
              <a:srgbClr val="F3F3F3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54" name="Google Shape;254;p23"/>
          <p:cNvSpPr txBox="1"/>
          <p:nvPr/>
        </p:nvSpPr>
        <p:spPr>
          <a:xfrm>
            <a:off x="8265550" y="2480913"/>
            <a:ext cx="514500" cy="26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No</a:t>
            </a:r>
            <a:endParaRPr sz="1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255" name="Google Shape;255;p23"/>
          <p:cNvCxnSpPr>
            <a:stCxn id="230" idx="2"/>
          </p:cNvCxnSpPr>
          <p:nvPr/>
        </p:nvCxnSpPr>
        <p:spPr>
          <a:xfrm flipH="1" rot="5400000">
            <a:off x="151100" y="2388125"/>
            <a:ext cx="2458800" cy="982800"/>
          </a:xfrm>
          <a:prstGeom prst="bentConnector3">
            <a:avLst>
              <a:gd fmla="val -9685" name="adj1"/>
            </a:avLst>
          </a:prstGeom>
          <a:noFill/>
          <a:ln cap="flat" cmpd="sng" w="28575">
            <a:solidFill>
              <a:srgbClr val="F3F3F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6" name="Google Shape;256;p23"/>
          <p:cNvCxnSpPr>
            <a:stCxn id="240" idx="2"/>
          </p:cNvCxnSpPr>
          <p:nvPr/>
        </p:nvCxnSpPr>
        <p:spPr>
          <a:xfrm rot="5400000">
            <a:off x="2717950" y="3223575"/>
            <a:ext cx="241500" cy="2012400"/>
          </a:xfrm>
          <a:prstGeom prst="bentConnector2">
            <a:avLst/>
          </a:prstGeom>
          <a:noFill/>
          <a:ln cap="flat" cmpd="sng" w="28575">
            <a:solidFill>
              <a:srgbClr val="F3F3F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7" name="Google Shape;257;p23"/>
          <p:cNvCxnSpPr>
            <a:stCxn id="243" idx="2"/>
          </p:cNvCxnSpPr>
          <p:nvPr/>
        </p:nvCxnSpPr>
        <p:spPr>
          <a:xfrm rot="5400000">
            <a:off x="4632150" y="3216275"/>
            <a:ext cx="241800" cy="2026800"/>
          </a:xfrm>
          <a:prstGeom prst="bentConnector2">
            <a:avLst/>
          </a:prstGeom>
          <a:noFill/>
          <a:ln cap="flat" cmpd="sng" w="28575">
            <a:solidFill>
              <a:srgbClr val="F3F3F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8" name="Google Shape;258;p23"/>
          <p:cNvCxnSpPr>
            <a:stCxn id="246" idx="2"/>
          </p:cNvCxnSpPr>
          <p:nvPr/>
        </p:nvCxnSpPr>
        <p:spPr>
          <a:xfrm rot="5400000">
            <a:off x="6612800" y="3280625"/>
            <a:ext cx="229800" cy="1920600"/>
          </a:xfrm>
          <a:prstGeom prst="bentConnector2">
            <a:avLst/>
          </a:prstGeom>
          <a:noFill/>
          <a:ln cap="flat" cmpd="sng" w="28575">
            <a:solidFill>
              <a:srgbClr val="F3F3F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9" name="Google Shape;259;p23"/>
          <p:cNvCxnSpPr/>
          <p:nvPr/>
        </p:nvCxnSpPr>
        <p:spPr>
          <a:xfrm flipH="1" rot="10800000">
            <a:off x="893775" y="1661950"/>
            <a:ext cx="992100" cy="1200"/>
          </a:xfrm>
          <a:prstGeom prst="straightConnector1">
            <a:avLst/>
          </a:prstGeom>
          <a:noFill/>
          <a:ln cap="flat" cmpd="sng" w="28575">
            <a:solidFill>
              <a:srgbClr val="F3F3F3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24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5" name="Google Shape;265;p24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66" name="Google Shape;266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67" name="Google Shape;267;p24"/>
          <p:cNvSpPr/>
          <p:nvPr/>
        </p:nvSpPr>
        <p:spPr>
          <a:xfrm>
            <a:off x="267900" y="182175"/>
            <a:ext cx="225000" cy="19608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68" name="Google Shape;268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17947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69" name="Google Shape;269;p24"/>
          <p:cNvSpPr txBox="1"/>
          <p:nvPr/>
        </p:nvSpPr>
        <p:spPr>
          <a:xfrm>
            <a:off x="678650" y="182175"/>
            <a:ext cx="4458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Creating a maze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0" name="Google Shape;270;p24"/>
          <p:cNvSpPr txBox="1"/>
          <p:nvPr/>
        </p:nvSpPr>
        <p:spPr>
          <a:xfrm>
            <a:off x="678650" y="629150"/>
            <a:ext cx="6191400" cy="7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Adding invisible walls as barriers within the maze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1" name="Google Shape;271;p24"/>
          <p:cNvSpPr txBox="1"/>
          <p:nvPr/>
        </p:nvSpPr>
        <p:spPr>
          <a:xfrm>
            <a:off x="5731775" y="2089550"/>
            <a:ext cx="2897100" cy="236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Double click on the white area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 a sprite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72" name="Google Shape;272;p24"/>
          <p:cNvPicPr preferRelativeResize="0"/>
          <p:nvPr/>
        </p:nvPicPr>
        <p:blipFill rotWithShape="1">
          <a:blip r:embed="rId5">
            <a:alphaModFix/>
          </a:blip>
          <a:srcRect b="18153" l="29776" r="30164" t="22942"/>
          <a:stretch/>
        </p:blipFill>
        <p:spPr>
          <a:xfrm>
            <a:off x="1264450" y="1264450"/>
            <a:ext cx="3986198" cy="3296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25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8" name="Google Shape;278;p25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79" name="Google Shape;279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80" name="Google Shape;280;p25"/>
          <p:cNvSpPr/>
          <p:nvPr/>
        </p:nvSpPr>
        <p:spPr>
          <a:xfrm>
            <a:off x="267900" y="182175"/>
            <a:ext cx="225000" cy="19608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81" name="Google Shape;281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17947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82" name="Google Shape;282;p25"/>
          <p:cNvSpPr txBox="1"/>
          <p:nvPr/>
        </p:nvSpPr>
        <p:spPr>
          <a:xfrm>
            <a:off x="678650" y="182175"/>
            <a:ext cx="4458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Creating a maze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3" name="Google Shape;283;p25"/>
          <p:cNvSpPr txBox="1"/>
          <p:nvPr/>
        </p:nvSpPr>
        <p:spPr>
          <a:xfrm>
            <a:off x="678650" y="629150"/>
            <a:ext cx="6191400" cy="7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Adding invisible walls as barriers within the maze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4" name="Google Shape;284;p25"/>
          <p:cNvSpPr txBox="1"/>
          <p:nvPr/>
        </p:nvSpPr>
        <p:spPr>
          <a:xfrm>
            <a:off x="6295150" y="1589850"/>
            <a:ext cx="2333700" cy="286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When the editor opens leave the frame blank and close the editor.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This creates an invisible sprite.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85" name="Google Shape;285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35735" y="1291250"/>
            <a:ext cx="5024853" cy="3059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26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1" name="Google Shape;291;p26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92" name="Google Shape;292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93" name="Google Shape;293;p26"/>
          <p:cNvSpPr/>
          <p:nvPr/>
        </p:nvSpPr>
        <p:spPr>
          <a:xfrm>
            <a:off x="267900" y="182175"/>
            <a:ext cx="225000" cy="22182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94" name="Google Shape;294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023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p26"/>
          <p:cNvSpPr txBox="1"/>
          <p:nvPr/>
        </p:nvSpPr>
        <p:spPr>
          <a:xfrm>
            <a:off x="630925" y="671625"/>
            <a:ext cx="6445500" cy="9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Resize the sprite over one of the walls in the maze.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6" name="Google Shape;296;p26"/>
          <p:cNvSpPr txBox="1"/>
          <p:nvPr/>
        </p:nvSpPr>
        <p:spPr>
          <a:xfrm>
            <a:off x="630925" y="182175"/>
            <a:ext cx="4691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Creating a maze</a:t>
            </a:r>
            <a:endParaRPr b="1" sz="25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97" name="Google Shape;297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85850" y="1511435"/>
            <a:ext cx="7750000" cy="2619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27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03" name="Google Shape;303;p27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04" name="Google Shape;304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05" name="Google Shape;305;p27"/>
          <p:cNvSpPr/>
          <p:nvPr/>
        </p:nvSpPr>
        <p:spPr>
          <a:xfrm>
            <a:off x="267900" y="182175"/>
            <a:ext cx="225000" cy="23895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06" name="Google Shape;306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2519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27"/>
          <p:cNvSpPr txBox="1"/>
          <p:nvPr/>
        </p:nvSpPr>
        <p:spPr>
          <a:xfrm>
            <a:off x="630925" y="824025"/>
            <a:ext cx="7262100" cy="7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Copy and paste the sprite to create invisible walls all over the maze.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08" name="Google Shape;308;p27"/>
          <p:cNvSpPr txBox="1"/>
          <p:nvPr/>
        </p:nvSpPr>
        <p:spPr>
          <a:xfrm>
            <a:off x="630925" y="182175"/>
            <a:ext cx="4691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Creating a maze</a:t>
            </a:r>
            <a:endParaRPr b="1" sz="25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09" name="Google Shape;309;p27"/>
          <p:cNvPicPr preferRelativeResize="0"/>
          <p:nvPr/>
        </p:nvPicPr>
        <p:blipFill rotWithShape="1">
          <a:blip r:embed="rId5">
            <a:alphaModFix/>
          </a:blip>
          <a:srcRect b="36509" l="20245" r="36206" t="22467"/>
          <a:stretch/>
        </p:blipFill>
        <p:spPr>
          <a:xfrm>
            <a:off x="2164549" y="1647075"/>
            <a:ext cx="5475700" cy="3144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28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5" name="Google Shape;315;p28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16" name="Google Shape;316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17" name="Google Shape;317;p28"/>
          <p:cNvSpPr/>
          <p:nvPr/>
        </p:nvSpPr>
        <p:spPr>
          <a:xfrm>
            <a:off x="267900" y="182175"/>
            <a:ext cx="225000" cy="26253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18" name="Google Shape;318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4805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19" name="Google Shape;319;p28"/>
          <p:cNvSpPr txBox="1"/>
          <p:nvPr/>
        </p:nvSpPr>
        <p:spPr>
          <a:xfrm>
            <a:off x="630925" y="671625"/>
            <a:ext cx="6473400" cy="9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Rename the sprite to ‘wall’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0" name="Google Shape;320;p28"/>
          <p:cNvSpPr txBox="1"/>
          <p:nvPr/>
        </p:nvSpPr>
        <p:spPr>
          <a:xfrm>
            <a:off x="630925" y="182175"/>
            <a:ext cx="4691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Creating a maze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21" name="Google Shape;321;p2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012724" y="1178700"/>
            <a:ext cx="2975475" cy="3487276"/>
          </a:xfrm>
          <a:prstGeom prst="rect">
            <a:avLst/>
          </a:prstGeom>
          <a:noFill/>
          <a:ln>
            <a:noFill/>
          </a:ln>
        </p:spPr>
      </p:pic>
      <p:sp>
        <p:nvSpPr>
          <p:cNvPr id="322" name="Google Shape;322;p28"/>
          <p:cNvSpPr txBox="1"/>
          <p:nvPr/>
        </p:nvSpPr>
        <p:spPr>
          <a:xfrm>
            <a:off x="5322025" y="2080800"/>
            <a:ext cx="3445500" cy="9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Notice that there is no image next to the sprite name as it is invisible!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323" name="Google Shape;323;p28"/>
          <p:cNvCxnSpPr>
            <a:stCxn id="322" idx="1"/>
          </p:cNvCxnSpPr>
          <p:nvPr/>
        </p:nvCxnSpPr>
        <p:spPr>
          <a:xfrm flipH="1">
            <a:off x="2850325" y="2571750"/>
            <a:ext cx="2471700" cy="6750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29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9" name="Google Shape;329;p29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30" name="Google Shape;330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31" name="Google Shape;331;p29"/>
          <p:cNvSpPr/>
          <p:nvPr/>
        </p:nvSpPr>
        <p:spPr>
          <a:xfrm>
            <a:off x="267900" y="182175"/>
            <a:ext cx="225000" cy="28503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32" name="Google Shape;332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709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33" name="Google Shape;333;p29"/>
          <p:cNvSpPr txBox="1"/>
          <p:nvPr/>
        </p:nvSpPr>
        <p:spPr>
          <a:xfrm>
            <a:off x="630925" y="182175"/>
            <a:ext cx="4691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Creating a maze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34" name="Google Shape;334;p29"/>
          <p:cNvPicPr preferRelativeResize="0"/>
          <p:nvPr/>
        </p:nvPicPr>
        <p:blipFill rotWithShape="1">
          <a:blip r:embed="rId5">
            <a:alphaModFix/>
          </a:blip>
          <a:srcRect b="16714" l="29971" r="30182" t="24326"/>
          <a:stretch/>
        </p:blipFill>
        <p:spPr>
          <a:xfrm>
            <a:off x="1080000" y="1167850"/>
            <a:ext cx="3630576" cy="3021951"/>
          </a:xfrm>
          <a:prstGeom prst="rect">
            <a:avLst/>
          </a:prstGeom>
          <a:noFill/>
          <a:ln>
            <a:noFill/>
          </a:ln>
        </p:spPr>
      </p:pic>
      <p:sp>
        <p:nvSpPr>
          <p:cNvPr id="335" name="Google Shape;335;p29"/>
          <p:cNvSpPr txBox="1"/>
          <p:nvPr/>
        </p:nvSpPr>
        <p:spPr>
          <a:xfrm>
            <a:off x="4935600" y="1646250"/>
            <a:ext cx="3630600" cy="194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 the Solid </a:t>
            </a:r>
            <a:r>
              <a:rPr lang="en-GB" sz="1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behavior</a:t>
            </a:r>
            <a:r>
              <a:rPr lang="en-GB" sz="1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by:</a:t>
            </a:r>
            <a:endParaRPr sz="16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Montserrat"/>
              <a:buChar char="●"/>
            </a:pPr>
            <a:r>
              <a:rPr lang="en-GB" sz="1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Right clicking the ‘wall’ sprite in the project toolbar</a:t>
            </a:r>
            <a:endParaRPr sz="16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30200" lvl="0" marL="457200" rtl="0" algn="l"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Montserrat"/>
              <a:buChar char="●"/>
            </a:pPr>
            <a:r>
              <a:rPr lang="en-GB" sz="1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Edit behavior</a:t>
            </a:r>
            <a:endParaRPr sz="16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30200" lvl="0" marL="457200" rtl="0" algn="l"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Montserrat"/>
              <a:buChar char="●"/>
            </a:pPr>
            <a:r>
              <a:rPr lang="en-GB" sz="1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 behavior</a:t>
            </a:r>
            <a:endParaRPr sz="16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30200" lvl="0" marL="457200" rtl="0" algn="l">
              <a:spcBef>
                <a:spcPts val="1000"/>
              </a:spcBef>
              <a:spcAft>
                <a:spcPts val="1000"/>
              </a:spcAft>
              <a:buClr>
                <a:srgbClr val="FFFFFF"/>
              </a:buClr>
              <a:buSzPts val="1600"/>
              <a:buFont typeface="Montserrat"/>
              <a:buChar char="●"/>
            </a:pPr>
            <a:r>
              <a:rPr lang="en-GB" sz="1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Solid and Add</a:t>
            </a:r>
            <a:endParaRPr sz="16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30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41" name="Google Shape;341;p30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42" name="Google Shape;342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43" name="Google Shape;343;p30"/>
          <p:cNvSpPr/>
          <p:nvPr/>
        </p:nvSpPr>
        <p:spPr>
          <a:xfrm>
            <a:off x="267900" y="182175"/>
            <a:ext cx="225000" cy="31503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44" name="Google Shape;344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9377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45" name="Google Shape;345;p30"/>
          <p:cNvSpPr txBox="1"/>
          <p:nvPr/>
        </p:nvSpPr>
        <p:spPr>
          <a:xfrm>
            <a:off x="630925" y="182175"/>
            <a:ext cx="50574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Adding Toast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46" name="Google Shape;346;p30"/>
          <p:cNvSpPr txBox="1"/>
          <p:nvPr/>
        </p:nvSpPr>
        <p:spPr>
          <a:xfrm>
            <a:off x="6405750" y="1993100"/>
            <a:ext cx="2466900" cy="207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Load the image of toast and rename the sprite to ‘Toast’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47" name="Google Shape;347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92851" y="1248800"/>
            <a:ext cx="5278205" cy="3217475"/>
          </a:xfrm>
          <a:prstGeom prst="rect">
            <a:avLst/>
          </a:prstGeom>
          <a:noFill/>
          <a:ln>
            <a:noFill/>
          </a:ln>
        </p:spPr>
      </p:pic>
      <p:sp>
        <p:nvSpPr>
          <p:cNvPr id="348" name="Google Shape;348;p30"/>
          <p:cNvSpPr txBox="1"/>
          <p:nvPr/>
        </p:nvSpPr>
        <p:spPr>
          <a:xfrm>
            <a:off x="622450" y="705350"/>
            <a:ext cx="7262100" cy="49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Double click white area and select sprite to add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31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54" name="Google Shape;354;p31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55" name="Google Shape;355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56" name="Google Shape;356;p31"/>
          <p:cNvSpPr/>
          <p:nvPr/>
        </p:nvSpPr>
        <p:spPr>
          <a:xfrm>
            <a:off x="267900" y="182175"/>
            <a:ext cx="225000" cy="33111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57" name="Google Shape;357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3166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58" name="Google Shape;358;p31"/>
          <p:cNvSpPr txBox="1"/>
          <p:nvPr/>
        </p:nvSpPr>
        <p:spPr>
          <a:xfrm>
            <a:off x="697975" y="182175"/>
            <a:ext cx="5181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Adding other behaviors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59" name="Google Shape;359;p31"/>
          <p:cNvSpPr txBox="1"/>
          <p:nvPr/>
        </p:nvSpPr>
        <p:spPr>
          <a:xfrm>
            <a:off x="697975" y="705350"/>
            <a:ext cx="5362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the ‘Toast’ sprite 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60" name="Google Shape;360;p31"/>
          <p:cNvSpPr txBox="1"/>
          <p:nvPr/>
        </p:nvSpPr>
        <p:spPr>
          <a:xfrm>
            <a:off x="5207800" y="1982400"/>
            <a:ext cx="3675300" cy="233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behaviors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‘Add new behavior’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‘Fade’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‘Add’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61" name="Google Shape;361;p31"/>
          <p:cNvPicPr preferRelativeResize="0"/>
          <p:nvPr/>
        </p:nvPicPr>
        <p:blipFill rotWithShape="1">
          <a:blip r:embed="rId5">
            <a:alphaModFix/>
          </a:blip>
          <a:srcRect b="16131" l="29078" r="29410" t="24277"/>
          <a:stretch/>
        </p:blipFill>
        <p:spPr>
          <a:xfrm>
            <a:off x="1114426" y="1393025"/>
            <a:ext cx="4024502" cy="32498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6" name="Google Shape;66;p14"/>
          <p:cNvSpPr/>
          <p:nvPr/>
        </p:nvSpPr>
        <p:spPr>
          <a:xfrm>
            <a:off x="267900" y="600075"/>
            <a:ext cx="225000" cy="43365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14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8" name="Google Shape;68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2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14"/>
          <p:cNvSpPr txBox="1"/>
          <p:nvPr/>
        </p:nvSpPr>
        <p:spPr>
          <a:xfrm>
            <a:off x="783325" y="248775"/>
            <a:ext cx="6706200" cy="148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solidFill>
                  <a:srgbClr val="64FFDA"/>
                </a:solidFill>
                <a:latin typeface="Montserrat"/>
                <a:ea typeface="Montserrat"/>
                <a:cs typeface="Montserrat"/>
                <a:sym typeface="Montserrat"/>
              </a:rPr>
              <a:t>Learning Objectives</a:t>
            </a:r>
            <a:endParaRPr sz="3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1" name="Google Shape;71;p14"/>
          <p:cNvSpPr txBox="1"/>
          <p:nvPr/>
        </p:nvSpPr>
        <p:spPr>
          <a:xfrm>
            <a:off x="919500" y="1738275"/>
            <a:ext cx="7631700" cy="283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identify flowchart symbols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create a moving sprite contained within maze walls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100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demonstrate an effective testing stage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32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67" name="Google Shape;367;p32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68" name="Google Shape;368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69" name="Google Shape;369;p32"/>
          <p:cNvSpPr/>
          <p:nvPr/>
        </p:nvSpPr>
        <p:spPr>
          <a:xfrm>
            <a:off x="267900" y="182175"/>
            <a:ext cx="225000" cy="3621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70" name="Google Shape;370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3547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71" name="Google Shape;371;p32"/>
          <p:cNvSpPr txBox="1"/>
          <p:nvPr/>
        </p:nvSpPr>
        <p:spPr>
          <a:xfrm>
            <a:off x="697975" y="182175"/>
            <a:ext cx="5181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Adding other behaviors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72" name="Google Shape;372;p32"/>
          <p:cNvSpPr txBox="1"/>
          <p:nvPr/>
        </p:nvSpPr>
        <p:spPr>
          <a:xfrm>
            <a:off x="655900" y="581150"/>
            <a:ext cx="7195200" cy="39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Untick ‘Enabled’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73" name="Google Shape;373;p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21510" y="1301550"/>
            <a:ext cx="2591202" cy="3271625"/>
          </a:xfrm>
          <a:prstGeom prst="rect">
            <a:avLst/>
          </a:prstGeom>
          <a:noFill/>
          <a:ln>
            <a:noFill/>
          </a:ln>
        </p:spPr>
      </p:pic>
      <p:sp>
        <p:nvSpPr>
          <p:cNvPr id="374" name="Google Shape;374;p32"/>
          <p:cNvSpPr txBox="1"/>
          <p:nvPr/>
        </p:nvSpPr>
        <p:spPr>
          <a:xfrm>
            <a:off x="4339825" y="2368150"/>
            <a:ext cx="4254000" cy="206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If ‘Enabled’ is ticked the sprite would fade as soon as the game starts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33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80" name="Google Shape;380;p33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81" name="Google Shape;381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82" name="Google Shape;382;p33"/>
          <p:cNvSpPr/>
          <p:nvPr/>
        </p:nvSpPr>
        <p:spPr>
          <a:xfrm>
            <a:off x="267900" y="182175"/>
            <a:ext cx="225000" cy="3771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83" name="Google Shape;383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37759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84" name="Google Shape;384;p33"/>
          <p:cNvSpPr txBox="1"/>
          <p:nvPr/>
        </p:nvSpPr>
        <p:spPr>
          <a:xfrm>
            <a:off x="1360875" y="182175"/>
            <a:ext cx="4948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Click preview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385" name="Google Shape;385;p33"/>
          <p:cNvGraphicFramePr/>
          <p:nvPr/>
        </p:nvGraphicFramePr>
        <p:xfrm>
          <a:off x="1076525" y="14469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{EC3E5A2C-C304-47A6-B866-459471FB40C9}</a:tableStyleId>
              </a:tblPr>
              <a:tblGrid>
                <a:gridCol w="1836525"/>
                <a:gridCol w="2337300"/>
                <a:gridCol w="1769325"/>
                <a:gridCol w="1295850"/>
              </a:tblGrid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Test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Expected Outcome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Actual Outcome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Action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Sprite moves with arrows in 4 directions only</a:t>
                      </a:r>
                      <a:endParaRPr sz="16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Main sprite moves with the arrows up, down, left and right</a:t>
                      </a:r>
                      <a:endParaRPr sz="16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Does the sprite stay within walls</a:t>
                      </a:r>
                      <a:endParaRPr sz="16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The maze walls stop the sprite moving off the path</a:t>
                      </a:r>
                      <a:endParaRPr sz="16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The toast is visible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The toast is visible but does not fade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pic>
        <p:nvPicPr>
          <p:cNvPr id="386" name="Google Shape;386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825332">
            <a:off x="691671" y="167713"/>
            <a:ext cx="631500" cy="754026"/>
          </a:xfrm>
          <a:prstGeom prst="rect">
            <a:avLst/>
          </a:prstGeom>
          <a:noFill/>
          <a:ln>
            <a:noFill/>
          </a:ln>
        </p:spPr>
      </p:pic>
      <p:sp>
        <p:nvSpPr>
          <p:cNvPr id="387" name="Google Shape;387;p33"/>
          <p:cNvSpPr txBox="1"/>
          <p:nvPr/>
        </p:nvSpPr>
        <p:spPr>
          <a:xfrm>
            <a:off x="1360863" y="584588"/>
            <a:ext cx="2270100" cy="48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Worksheet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34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Reach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93" name="Google Shape;393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94" name="Google Shape;394;p34"/>
          <p:cNvSpPr/>
          <p:nvPr/>
        </p:nvSpPr>
        <p:spPr>
          <a:xfrm>
            <a:off x="267900" y="182175"/>
            <a:ext cx="225000" cy="45435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95" name="Google Shape;395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309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96" name="Google Shape;396;p34"/>
          <p:cNvSpPr/>
          <p:nvPr/>
        </p:nvSpPr>
        <p:spPr>
          <a:xfrm>
            <a:off x="382050" y="433150"/>
            <a:ext cx="2754000" cy="639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9E9E9E"/>
                </a:solidFill>
                <a:latin typeface="Montserrat"/>
                <a:ea typeface="Montserrat"/>
                <a:cs typeface="Montserrat"/>
                <a:sym typeface="Montserrat"/>
              </a:rPr>
              <a:t>Reflect</a:t>
            </a:r>
            <a:endParaRPr b="1" sz="2400">
              <a:solidFill>
                <a:srgbClr val="9E9E9E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97" name="Google Shape;397;p34"/>
          <p:cNvSpPr/>
          <p:nvPr/>
        </p:nvSpPr>
        <p:spPr>
          <a:xfrm>
            <a:off x="382050" y="1202750"/>
            <a:ext cx="2754000" cy="639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Evaluate</a:t>
            </a:r>
            <a:endParaRPr b="1" sz="2400">
              <a:solidFill>
                <a:srgbClr val="99999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98" name="Google Shape;398;p34"/>
          <p:cNvSpPr/>
          <p:nvPr/>
        </p:nvSpPr>
        <p:spPr>
          <a:xfrm>
            <a:off x="382050" y="1972350"/>
            <a:ext cx="2754000" cy="6390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latin typeface="Montserrat"/>
                <a:ea typeface="Montserrat"/>
                <a:cs typeface="Montserrat"/>
                <a:sym typeface="Montserrat"/>
              </a:rPr>
              <a:t>Assess</a:t>
            </a:r>
            <a:endParaRPr b="1" sz="24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99" name="Google Shape;399;p34"/>
          <p:cNvSpPr/>
          <p:nvPr/>
        </p:nvSpPr>
        <p:spPr>
          <a:xfrm>
            <a:off x="382050" y="2741950"/>
            <a:ext cx="2754000" cy="639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Challenge</a:t>
            </a:r>
            <a:endParaRPr b="1" sz="2400">
              <a:solidFill>
                <a:srgbClr val="99999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00" name="Google Shape;400;p34"/>
          <p:cNvSpPr/>
          <p:nvPr/>
        </p:nvSpPr>
        <p:spPr>
          <a:xfrm>
            <a:off x="382050" y="3511550"/>
            <a:ext cx="2754000" cy="639000"/>
          </a:xfrm>
          <a:prstGeom prst="roundRect">
            <a:avLst>
              <a:gd fmla="val 16667" name="adj"/>
            </a:avLst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9E9E9E"/>
                </a:solidFill>
                <a:latin typeface="Montserrat"/>
                <a:ea typeface="Montserrat"/>
                <a:cs typeface="Montserrat"/>
                <a:sym typeface="Montserrat"/>
              </a:rPr>
              <a:t>How to</a:t>
            </a:r>
            <a:endParaRPr b="1" sz="2400">
              <a:solidFill>
                <a:srgbClr val="9E9E9E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01" name="Google Shape;401;p34"/>
          <p:cNvSpPr/>
          <p:nvPr/>
        </p:nvSpPr>
        <p:spPr>
          <a:xfrm>
            <a:off x="3624450" y="1348600"/>
            <a:ext cx="5143500" cy="2511300"/>
          </a:xfrm>
          <a:prstGeom prst="roundRect">
            <a:avLst>
              <a:gd fmla="val 6312" name="adj"/>
            </a:avLst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Can you draw a flowchart to illustrate the invisible wall and sprite?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402" name="Google Shape;402;p34"/>
          <p:cNvCxnSpPr>
            <a:stCxn id="398" idx="3"/>
            <a:endCxn id="401" idx="1"/>
          </p:cNvCxnSpPr>
          <p:nvPr/>
        </p:nvCxnSpPr>
        <p:spPr>
          <a:xfrm>
            <a:off x="3136050" y="2291850"/>
            <a:ext cx="488400" cy="312300"/>
          </a:xfrm>
          <a:prstGeom prst="straightConnector1">
            <a:avLst/>
          </a:prstGeom>
          <a:noFill/>
          <a:ln cap="flat" cmpd="sng" w="28575">
            <a:solidFill>
              <a:srgbClr val="FFFF00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35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Reach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408" name="Google Shape;408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409" name="Google Shape;409;p35"/>
          <p:cNvSpPr/>
          <p:nvPr/>
        </p:nvSpPr>
        <p:spPr>
          <a:xfrm>
            <a:off x="267900" y="182175"/>
            <a:ext cx="225000" cy="45435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410" name="Google Shape;410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309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411" name="Google Shape;411;p35"/>
          <p:cNvSpPr txBox="1"/>
          <p:nvPr/>
        </p:nvSpPr>
        <p:spPr>
          <a:xfrm>
            <a:off x="783325" y="248775"/>
            <a:ext cx="6706200" cy="148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solidFill>
                  <a:srgbClr val="64FFDA"/>
                </a:solidFill>
                <a:latin typeface="Montserrat"/>
                <a:ea typeface="Montserrat"/>
                <a:cs typeface="Montserrat"/>
                <a:sym typeface="Montserrat"/>
              </a:rPr>
              <a:t>Learning Objectives</a:t>
            </a:r>
            <a:endParaRPr sz="3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12" name="Google Shape;412;p35"/>
          <p:cNvSpPr txBox="1"/>
          <p:nvPr/>
        </p:nvSpPr>
        <p:spPr>
          <a:xfrm>
            <a:off x="919500" y="1738275"/>
            <a:ext cx="7631700" cy="283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identify flowchart symbols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create a moving sprite contained within maze walls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100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demonstrate an effective testing stage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5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7" name="Google Shape;77;p15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" name="Google Shape;78;p15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9" name="Google Shape;79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23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5"/>
          <p:cNvSpPr txBox="1"/>
          <p:nvPr/>
        </p:nvSpPr>
        <p:spPr>
          <a:xfrm>
            <a:off x="679200" y="182175"/>
            <a:ext cx="5359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Flowcharts</a:t>
            </a:r>
            <a:endParaRPr sz="2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2" name="Google Shape;82;p15"/>
          <p:cNvSpPr txBox="1"/>
          <p:nvPr/>
        </p:nvSpPr>
        <p:spPr>
          <a:xfrm>
            <a:off x="783325" y="1097600"/>
            <a:ext cx="7874700" cy="7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Flowcharts are used to visually see an algorithm.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3" name="Google Shape;83;p15"/>
          <p:cNvSpPr/>
          <p:nvPr/>
        </p:nvSpPr>
        <p:spPr>
          <a:xfrm>
            <a:off x="1087000" y="2022480"/>
            <a:ext cx="1188000" cy="754025"/>
          </a:xfrm>
          <a:prstGeom prst="flowChartDecision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" name="Google Shape;84;p15"/>
          <p:cNvSpPr/>
          <p:nvPr/>
        </p:nvSpPr>
        <p:spPr>
          <a:xfrm>
            <a:off x="5224775" y="2092780"/>
            <a:ext cx="1308525" cy="633375"/>
          </a:xfrm>
          <a:prstGeom prst="flowChartInputOutpu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15"/>
          <p:cNvSpPr/>
          <p:nvPr/>
        </p:nvSpPr>
        <p:spPr>
          <a:xfrm>
            <a:off x="1087001" y="3814227"/>
            <a:ext cx="1188000" cy="572700"/>
          </a:xfrm>
          <a:prstGeom prst="flowChartProcess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5"/>
          <p:cNvSpPr/>
          <p:nvPr/>
        </p:nvSpPr>
        <p:spPr>
          <a:xfrm>
            <a:off x="5097991" y="3832751"/>
            <a:ext cx="1562100" cy="524100"/>
          </a:xfrm>
          <a:prstGeom prst="roundRect">
            <a:avLst>
              <a:gd fmla="val 50000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15"/>
          <p:cNvSpPr txBox="1"/>
          <p:nvPr/>
        </p:nvSpPr>
        <p:spPr>
          <a:xfrm>
            <a:off x="2501450" y="1974275"/>
            <a:ext cx="2011800" cy="83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Decision</a:t>
            </a:r>
            <a:endParaRPr sz="16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Used to show selection with a yes or no outcome</a:t>
            </a:r>
            <a:endParaRPr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8" name="Google Shape;88;p15"/>
          <p:cNvSpPr txBox="1"/>
          <p:nvPr/>
        </p:nvSpPr>
        <p:spPr>
          <a:xfrm>
            <a:off x="6847225" y="2183213"/>
            <a:ext cx="1810800" cy="41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Input/Output</a:t>
            </a:r>
            <a:endParaRPr sz="16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9" name="Google Shape;89;p15"/>
          <p:cNvSpPr txBox="1"/>
          <p:nvPr/>
        </p:nvSpPr>
        <p:spPr>
          <a:xfrm>
            <a:off x="6847225" y="3885850"/>
            <a:ext cx="1810800" cy="41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Start/Stop</a:t>
            </a:r>
            <a:endParaRPr sz="16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0" name="Google Shape;90;p15"/>
          <p:cNvSpPr txBox="1"/>
          <p:nvPr/>
        </p:nvSpPr>
        <p:spPr>
          <a:xfrm>
            <a:off x="2501450" y="3682675"/>
            <a:ext cx="1896600" cy="83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Process</a:t>
            </a:r>
            <a:endParaRPr b="1" sz="16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Used to show an instruction</a:t>
            </a:r>
            <a:endParaRPr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6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6" name="Google Shape;96;p16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16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98" name="Google Shape;98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23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16"/>
          <p:cNvSpPr txBox="1"/>
          <p:nvPr/>
        </p:nvSpPr>
        <p:spPr>
          <a:xfrm>
            <a:off x="679200" y="182175"/>
            <a:ext cx="5359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3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What does this flowchart show?</a:t>
            </a:r>
            <a:endParaRPr b="1" sz="23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1" name="Google Shape;101;p16"/>
          <p:cNvSpPr/>
          <p:nvPr/>
        </p:nvSpPr>
        <p:spPr>
          <a:xfrm>
            <a:off x="1073950" y="2348174"/>
            <a:ext cx="1595900" cy="911350"/>
          </a:xfrm>
          <a:prstGeom prst="flowChartDecision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latin typeface="Montserrat"/>
                <a:ea typeface="Montserrat"/>
                <a:cs typeface="Montserrat"/>
                <a:sym typeface="Montserrat"/>
              </a:rPr>
              <a:t>Do you want sugar?</a:t>
            </a:r>
            <a:endParaRPr sz="12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2" name="Google Shape;102;p16"/>
          <p:cNvSpPr/>
          <p:nvPr/>
        </p:nvSpPr>
        <p:spPr>
          <a:xfrm>
            <a:off x="1277900" y="1602375"/>
            <a:ext cx="1188000" cy="417900"/>
          </a:xfrm>
          <a:prstGeom prst="flowChartProcess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latin typeface="Montserrat"/>
                <a:ea typeface="Montserrat"/>
                <a:cs typeface="Montserrat"/>
                <a:sym typeface="Montserrat"/>
              </a:rPr>
              <a:t>Put teabag in cup</a:t>
            </a:r>
            <a:endParaRPr sz="12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3" name="Google Shape;103;p16"/>
          <p:cNvSpPr/>
          <p:nvPr/>
        </p:nvSpPr>
        <p:spPr>
          <a:xfrm>
            <a:off x="1277898" y="856700"/>
            <a:ext cx="1188000" cy="323400"/>
          </a:xfrm>
          <a:prstGeom prst="roundRect">
            <a:avLst>
              <a:gd fmla="val 50000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latin typeface="Montserrat"/>
                <a:ea typeface="Montserrat"/>
                <a:cs typeface="Montserrat"/>
                <a:sym typeface="Montserrat"/>
              </a:rPr>
              <a:t>START</a:t>
            </a:r>
            <a:endParaRPr sz="12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4" name="Google Shape;104;p16"/>
          <p:cNvSpPr/>
          <p:nvPr/>
        </p:nvSpPr>
        <p:spPr>
          <a:xfrm>
            <a:off x="3121850" y="2594450"/>
            <a:ext cx="1188000" cy="417900"/>
          </a:xfrm>
          <a:prstGeom prst="flowChartProcess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latin typeface="Montserrat"/>
                <a:ea typeface="Montserrat"/>
                <a:cs typeface="Montserrat"/>
                <a:sym typeface="Montserrat"/>
              </a:rPr>
              <a:t>Add sugar</a:t>
            </a:r>
            <a:endParaRPr sz="12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5" name="Google Shape;105;p16"/>
          <p:cNvSpPr/>
          <p:nvPr/>
        </p:nvSpPr>
        <p:spPr>
          <a:xfrm>
            <a:off x="1277900" y="3691025"/>
            <a:ext cx="1188000" cy="417900"/>
          </a:xfrm>
          <a:prstGeom prst="flowChartProcess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latin typeface="Montserrat"/>
                <a:ea typeface="Montserrat"/>
                <a:cs typeface="Montserrat"/>
                <a:sym typeface="Montserrat"/>
              </a:rPr>
              <a:t>Add hot water</a:t>
            </a:r>
            <a:endParaRPr sz="1200"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06" name="Google Shape;106;p16"/>
          <p:cNvCxnSpPr>
            <a:stCxn id="103" idx="2"/>
            <a:endCxn id="102" idx="0"/>
          </p:cNvCxnSpPr>
          <p:nvPr/>
        </p:nvCxnSpPr>
        <p:spPr>
          <a:xfrm>
            <a:off x="1871898" y="1180100"/>
            <a:ext cx="0" cy="422400"/>
          </a:xfrm>
          <a:prstGeom prst="straightConnector1">
            <a:avLst/>
          </a:prstGeom>
          <a:noFill/>
          <a:ln cap="flat" cmpd="sng" w="28575">
            <a:solidFill>
              <a:srgbClr val="F3F3F3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07" name="Google Shape;107;p16"/>
          <p:cNvCxnSpPr>
            <a:stCxn id="102" idx="2"/>
            <a:endCxn id="101" idx="0"/>
          </p:cNvCxnSpPr>
          <p:nvPr/>
        </p:nvCxnSpPr>
        <p:spPr>
          <a:xfrm>
            <a:off x="1871900" y="2020275"/>
            <a:ext cx="0" cy="327900"/>
          </a:xfrm>
          <a:prstGeom prst="straightConnector1">
            <a:avLst/>
          </a:prstGeom>
          <a:noFill/>
          <a:ln cap="flat" cmpd="sng" w="28575">
            <a:solidFill>
              <a:srgbClr val="F3F3F3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08" name="Google Shape;108;p16"/>
          <p:cNvCxnSpPr>
            <a:endCxn id="105" idx="0"/>
          </p:cNvCxnSpPr>
          <p:nvPr/>
        </p:nvCxnSpPr>
        <p:spPr>
          <a:xfrm>
            <a:off x="1871900" y="3259625"/>
            <a:ext cx="0" cy="431400"/>
          </a:xfrm>
          <a:prstGeom prst="straightConnector1">
            <a:avLst/>
          </a:prstGeom>
          <a:noFill/>
          <a:ln cap="flat" cmpd="sng" w="28575">
            <a:solidFill>
              <a:srgbClr val="F3F3F3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09" name="Google Shape;109;p16"/>
          <p:cNvCxnSpPr>
            <a:stCxn id="101" idx="3"/>
            <a:endCxn id="104" idx="1"/>
          </p:cNvCxnSpPr>
          <p:nvPr/>
        </p:nvCxnSpPr>
        <p:spPr>
          <a:xfrm flipH="1" rot="10800000">
            <a:off x="2669850" y="2803549"/>
            <a:ext cx="452100" cy="300"/>
          </a:xfrm>
          <a:prstGeom prst="straightConnector1">
            <a:avLst/>
          </a:prstGeom>
          <a:noFill/>
          <a:ln cap="flat" cmpd="sng" w="28575">
            <a:solidFill>
              <a:srgbClr val="F3F3F3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10" name="Google Shape;110;p16"/>
          <p:cNvCxnSpPr>
            <a:stCxn id="104" idx="2"/>
          </p:cNvCxnSpPr>
          <p:nvPr/>
        </p:nvCxnSpPr>
        <p:spPr>
          <a:xfrm rot="5400000">
            <a:off x="2593550" y="2295950"/>
            <a:ext cx="405900" cy="1838700"/>
          </a:xfrm>
          <a:prstGeom prst="bentConnector2">
            <a:avLst/>
          </a:prstGeom>
          <a:noFill/>
          <a:ln cap="flat" cmpd="sng" w="28575">
            <a:solidFill>
              <a:srgbClr val="F3F3F3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11" name="Google Shape;111;p16"/>
          <p:cNvSpPr/>
          <p:nvPr/>
        </p:nvSpPr>
        <p:spPr>
          <a:xfrm>
            <a:off x="4890900" y="1522313"/>
            <a:ext cx="3987900" cy="282000"/>
          </a:xfrm>
          <a:prstGeom prst="wedgeRectCallout">
            <a:avLst>
              <a:gd fmla="val -61707" name="adj1"/>
              <a:gd fmla="val 36853" name="adj2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An instruction to add the teabag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2" name="Google Shape;112;p16"/>
          <p:cNvSpPr/>
          <p:nvPr/>
        </p:nvSpPr>
        <p:spPr>
          <a:xfrm>
            <a:off x="4890900" y="1951775"/>
            <a:ext cx="3987900" cy="2364900"/>
          </a:xfrm>
          <a:prstGeom prst="wedgeRectCallout">
            <a:avLst>
              <a:gd fmla="val -67657" name="adj1"/>
              <a:gd fmla="val 15053" name="adj2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A decision showing two options: with or without sugar.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If the answer is ‘Yes’ the sugar is added then moves to the next instruction to add hot water.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If the answer is ‘No’ then no sugar is added and moves to the next instruction to add hot water.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3" name="Google Shape;113;p16"/>
          <p:cNvSpPr txBox="1"/>
          <p:nvPr/>
        </p:nvSpPr>
        <p:spPr>
          <a:xfrm>
            <a:off x="2539250" y="2480925"/>
            <a:ext cx="514500" cy="26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Yes</a:t>
            </a:r>
            <a:endParaRPr sz="1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4" name="Google Shape;114;p16"/>
          <p:cNvSpPr txBox="1"/>
          <p:nvPr/>
        </p:nvSpPr>
        <p:spPr>
          <a:xfrm>
            <a:off x="1405775" y="3259525"/>
            <a:ext cx="514500" cy="26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No</a:t>
            </a:r>
            <a:endParaRPr sz="1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5" name="Google Shape;115;p16"/>
          <p:cNvSpPr/>
          <p:nvPr/>
        </p:nvSpPr>
        <p:spPr>
          <a:xfrm>
            <a:off x="1276098" y="4504175"/>
            <a:ext cx="1188000" cy="323400"/>
          </a:xfrm>
          <a:prstGeom prst="roundRect">
            <a:avLst>
              <a:gd fmla="val 50000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latin typeface="Montserrat"/>
                <a:ea typeface="Montserrat"/>
                <a:cs typeface="Montserrat"/>
                <a:sym typeface="Montserrat"/>
              </a:rPr>
              <a:t>STOP</a:t>
            </a:r>
            <a:endParaRPr sz="1200"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16" name="Google Shape;116;p16"/>
          <p:cNvCxnSpPr>
            <a:stCxn id="105" idx="2"/>
            <a:endCxn id="115" idx="0"/>
          </p:cNvCxnSpPr>
          <p:nvPr/>
        </p:nvCxnSpPr>
        <p:spPr>
          <a:xfrm flipH="1">
            <a:off x="1870100" y="4108925"/>
            <a:ext cx="1800" cy="395400"/>
          </a:xfrm>
          <a:prstGeom prst="straightConnector1">
            <a:avLst/>
          </a:prstGeom>
          <a:noFill/>
          <a:ln cap="flat" cmpd="sng" w="28575">
            <a:solidFill>
              <a:srgbClr val="F3F3F3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Google Shape;12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825332">
            <a:off x="863908" y="270726"/>
            <a:ext cx="631500" cy="754026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17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3" name="Google Shape;123;p17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p17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25" name="Google Shape;125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6075" y="423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17"/>
          <p:cNvSpPr txBox="1"/>
          <p:nvPr/>
        </p:nvSpPr>
        <p:spPr>
          <a:xfrm>
            <a:off x="1551725" y="172575"/>
            <a:ext cx="6706200" cy="103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Worksheet 8.1</a:t>
            </a:r>
            <a:endParaRPr sz="1800">
              <a:solidFill>
                <a:schemeClr val="accent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Can you work out the output?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8" name="Google Shape;128;p17"/>
          <p:cNvSpPr/>
          <p:nvPr/>
        </p:nvSpPr>
        <p:spPr>
          <a:xfrm>
            <a:off x="3329000" y="2697663"/>
            <a:ext cx="1678150" cy="1032900"/>
          </a:xfrm>
          <a:prstGeom prst="flowChartDecision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latin typeface="Montserrat"/>
                <a:ea typeface="Montserrat"/>
                <a:cs typeface="Montserrat"/>
                <a:sym typeface="Montserrat"/>
              </a:rPr>
              <a:t>Is </a:t>
            </a:r>
            <a:r>
              <a:rPr b="1" lang="en-GB" sz="1200">
                <a:latin typeface="Montserrat"/>
                <a:ea typeface="Montserrat"/>
                <a:cs typeface="Montserrat"/>
                <a:sym typeface="Montserrat"/>
              </a:rPr>
              <a:t>num </a:t>
            </a:r>
            <a:r>
              <a:rPr lang="en-GB" sz="1200">
                <a:latin typeface="Montserrat"/>
                <a:ea typeface="Montserrat"/>
                <a:cs typeface="Montserrat"/>
                <a:sym typeface="Montserrat"/>
              </a:rPr>
              <a:t>&gt; 10 ?</a:t>
            </a:r>
            <a:endParaRPr sz="12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9" name="Google Shape;129;p17"/>
          <p:cNvSpPr/>
          <p:nvPr/>
        </p:nvSpPr>
        <p:spPr>
          <a:xfrm>
            <a:off x="3574073" y="1186900"/>
            <a:ext cx="1188000" cy="323400"/>
          </a:xfrm>
          <a:prstGeom prst="roundRect">
            <a:avLst>
              <a:gd fmla="val 50000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latin typeface="Montserrat"/>
                <a:ea typeface="Montserrat"/>
                <a:cs typeface="Montserrat"/>
                <a:sym typeface="Montserrat"/>
              </a:rPr>
              <a:t>START</a:t>
            </a:r>
            <a:endParaRPr sz="12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0" name="Google Shape;130;p17"/>
          <p:cNvSpPr/>
          <p:nvPr/>
        </p:nvSpPr>
        <p:spPr>
          <a:xfrm>
            <a:off x="5459150" y="3008225"/>
            <a:ext cx="1264500" cy="417900"/>
          </a:xfrm>
          <a:prstGeom prst="flowChartProcess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latin typeface="Montserrat"/>
                <a:ea typeface="Montserrat"/>
                <a:cs typeface="Montserrat"/>
                <a:sym typeface="Montserrat"/>
              </a:rPr>
              <a:t>Multiply by</a:t>
            </a:r>
            <a:r>
              <a:rPr lang="en-GB" sz="1200">
                <a:latin typeface="Montserrat"/>
                <a:ea typeface="Montserrat"/>
                <a:cs typeface="Montserrat"/>
                <a:sym typeface="Montserrat"/>
              </a:rPr>
              <a:t> 10</a:t>
            </a:r>
            <a:endParaRPr sz="12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1" name="Google Shape;131;p17"/>
          <p:cNvSpPr/>
          <p:nvPr/>
        </p:nvSpPr>
        <p:spPr>
          <a:xfrm>
            <a:off x="3471875" y="4104800"/>
            <a:ext cx="1404675" cy="417900"/>
          </a:xfrm>
          <a:prstGeom prst="flowChartProcess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latin typeface="Montserrat"/>
                <a:ea typeface="Montserrat"/>
                <a:cs typeface="Montserrat"/>
                <a:sym typeface="Montserrat"/>
              </a:rPr>
              <a:t>Multiply by </a:t>
            </a:r>
            <a:r>
              <a:rPr lang="en-GB" sz="1200">
                <a:latin typeface="Montserrat"/>
                <a:ea typeface="Montserrat"/>
                <a:cs typeface="Montserrat"/>
                <a:sym typeface="Montserrat"/>
              </a:rPr>
              <a:t> 5</a:t>
            </a:r>
            <a:endParaRPr sz="1200"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32" name="Google Shape;132;p17"/>
          <p:cNvCxnSpPr>
            <a:stCxn id="129" idx="2"/>
            <a:endCxn id="133" idx="0"/>
          </p:cNvCxnSpPr>
          <p:nvPr/>
        </p:nvCxnSpPr>
        <p:spPr>
          <a:xfrm>
            <a:off x="4168073" y="1510300"/>
            <a:ext cx="0" cy="422400"/>
          </a:xfrm>
          <a:prstGeom prst="straightConnector1">
            <a:avLst/>
          </a:prstGeom>
          <a:noFill/>
          <a:ln cap="flat" cmpd="sng" w="28575">
            <a:solidFill>
              <a:srgbClr val="F3F3F3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34" name="Google Shape;134;p17"/>
          <p:cNvCxnSpPr>
            <a:stCxn id="133" idx="2"/>
            <a:endCxn id="128" idx="0"/>
          </p:cNvCxnSpPr>
          <p:nvPr/>
        </p:nvCxnSpPr>
        <p:spPr>
          <a:xfrm>
            <a:off x="4168075" y="2369763"/>
            <a:ext cx="0" cy="327900"/>
          </a:xfrm>
          <a:prstGeom prst="straightConnector1">
            <a:avLst/>
          </a:prstGeom>
          <a:noFill/>
          <a:ln cap="flat" cmpd="sng" w="28575">
            <a:solidFill>
              <a:srgbClr val="F3F3F3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35" name="Google Shape;135;p17"/>
          <p:cNvCxnSpPr>
            <a:endCxn id="131" idx="0"/>
          </p:cNvCxnSpPr>
          <p:nvPr/>
        </p:nvCxnSpPr>
        <p:spPr>
          <a:xfrm>
            <a:off x="4174213" y="3673400"/>
            <a:ext cx="0" cy="431400"/>
          </a:xfrm>
          <a:prstGeom prst="straightConnector1">
            <a:avLst/>
          </a:prstGeom>
          <a:noFill/>
          <a:ln cap="flat" cmpd="sng" w="28575">
            <a:solidFill>
              <a:srgbClr val="F3F3F3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36" name="Google Shape;136;p17"/>
          <p:cNvCxnSpPr>
            <a:stCxn id="128" idx="3"/>
            <a:endCxn id="130" idx="1"/>
          </p:cNvCxnSpPr>
          <p:nvPr/>
        </p:nvCxnSpPr>
        <p:spPr>
          <a:xfrm>
            <a:off x="5007150" y="3214113"/>
            <a:ext cx="452100" cy="3000"/>
          </a:xfrm>
          <a:prstGeom prst="straightConnector1">
            <a:avLst/>
          </a:prstGeom>
          <a:noFill/>
          <a:ln cap="flat" cmpd="sng" w="28575">
            <a:solidFill>
              <a:srgbClr val="F3F3F3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37" name="Google Shape;137;p17"/>
          <p:cNvSpPr txBox="1"/>
          <p:nvPr/>
        </p:nvSpPr>
        <p:spPr>
          <a:xfrm>
            <a:off x="4876550" y="2894700"/>
            <a:ext cx="514500" cy="26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Yes</a:t>
            </a:r>
            <a:endParaRPr sz="1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8" name="Google Shape;138;p17"/>
          <p:cNvSpPr txBox="1"/>
          <p:nvPr/>
        </p:nvSpPr>
        <p:spPr>
          <a:xfrm>
            <a:off x="3743075" y="3673300"/>
            <a:ext cx="514500" cy="26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No</a:t>
            </a:r>
            <a:endParaRPr sz="1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9" name="Google Shape;139;p17"/>
          <p:cNvSpPr/>
          <p:nvPr/>
        </p:nvSpPr>
        <p:spPr>
          <a:xfrm>
            <a:off x="3300475" y="1904350"/>
            <a:ext cx="1735200" cy="482850"/>
          </a:xfrm>
          <a:prstGeom prst="flowChartInputOutpu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latin typeface="Montserrat"/>
                <a:ea typeface="Montserrat"/>
                <a:cs typeface="Montserrat"/>
                <a:sym typeface="Montserrat"/>
              </a:rPr>
              <a:t>Enter </a:t>
            </a:r>
            <a:r>
              <a:rPr b="1" lang="en-GB" sz="1200">
                <a:latin typeface="Montserrat"/>
                <a:ea typeface="Montserrat"/>
                <a:cs typeface="Montserrat"/>
                <a:sym typeface="Montserrat"/>
              </a:rPr>
              <a:t>num </a:t>
            </a:r>
            <a:endParaRPr b="1" sz="12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0" name="Google Shape;140;p17"/>
          <p:cNvSpPr/>
          <p:nvPr/>
        </p:nvSpPr>
        <p:spPr>
          <a:xfrm>
            <a:off x="7350925" y="1714500"/>
            <a:ext cx="1527600" cy="1092900"/>
          </a:xfrm>
          <a:prstGeom prst="wedgeRectCallout">
            <a:avLst>
              <a:gd fmla="val -90963" name="adj1"/>
              <a:gd fmla="val 8879" name="adj2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Montserrat"/>
                <a:ea typeface="Montserrat"/>
                <a:cs typeface="Montserrat"/>
                <a:sym typeface="Montserrat"/>
              </a:rPr>
              <a:t>n</a:t>
            </a:r>
            <a:r>
              <a:rPr b="1" lang="en-GB">
                <a:latin typeface="Montserrat"/>
                <a:ea typeface="Montserrat"/>
                <a:cs typeface="Montserrat"/>
                <a:sym typeface="Montserrat"/>
              </a:rPr>
              <a:t>um </a:t>
            </a: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is a variable.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The value can be changed 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1" name="Google Shape;141;p17"/>
          <p:cNvSpPr/>
          <p:nvPr/>
        </p:nvSpPr>
        <p:spPr>
          <a:xfrm>
            <a:off x="878675" y="1531150"/>
            <a:ext cx="1264500" cy="5727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n</a:t>
            </a: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um = 5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2" name="Google Shape;142;p17"/>
          <p:cNvSpPr/>
          <p:nvPr/>
        </p:nvSpPr>
        <p:spPr>
          <a:xfrm>
            <a:off x="878675" y="2285400"/>
            <a:ext cx="1264500" cy="5727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num = 20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3" name="Google Shape;143;p17"/>
          <p:cNvSpPr/>
          <p:nvPr/>
        </p:nvSpPr>
        <p:spPr>
          <a:xfrm>
            <a:off x="878675" y="3039650"/>
            <a:ext cx="1264500" cy="5727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num = 2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4" name="Google Shape;144;p17"/>
          <p:cNvSpPr/>
          <p:nvPr/>
        </p:nvSpPr>
        <p:spPr>
          <a:xfrm>
            <a:off x="878675" y="3793900"/>
            <a:ext cx="1264500" cy="5727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num = 60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Google Shape;149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825332">
            <a:off x="863908" y="270726"/>
            <a:ext cx="631500" cy="754026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18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1" name="Google Shape;151;p18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18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53" name="Google Shape;153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6075" y="423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8"/>
          <p:cNvSpPr/>
          <p:nvPr/>
        </p:nvSpPr>
        <p:spPr>
          <a:xfrm>
            <a:off x="878675" y="1531150"/>
            <a:ext cx="1264500" cy="5727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num = 5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6" name="Google Shape;156;p18"/>
          <p:cNvSpPr/>
          <p:nvPr/>
        </p:nvSpPr>
        <p:spPr>
          <a:xfrm>
            <a:off x="878675" y="2285400"/>
            <a:ext cx="1264500" cy="5727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num = 20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7" name="Google Shape;157;p18"/>
          <p:cNvSpPr/>
          <p:nvPr/>
        </p:nvSpPr>
        <p:spPr>
          <a:xfrm>
            <a:off x="878675" y="3039650"/>
            <a:ext cx="1264500" cy="5727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num = 2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8" name="Google Shape;158;p18"/>
          <p:cNvSpPr/>
          <p:nvPr/>
        </p:nvSpPr>
        <p:spPr>
          <a:xfrm>
            <a:off x="878675" y="3793900"/>
            <a:ext cx="1264500" cy="5727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num = 60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9" name="Google Shape;159;p18"/>
          <p:cNvSpPr txBox="1"/>
          <p:nvPr/>
        </p:nvSpPr>
        <p:spPr>
          <a:xfrm>
            <a:off x="1551725" y="172575"/>
            <a:ext cx="6706200" cy="103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Worksheet 8.1</a:t>
            </a:r>
            <a:endParaRPr sz="1800">
              <a:solidFill>
                <a:schemeClr val="accent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Can you work out the output?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0" name="Google Shape;160;p18"/>
          <p:cNvSpPr/>
          <p:nvPr/>
        </p:nvSpPr>
        <p:spPr>
          <a:xfrm>
            <a:off x="2767000" y="1531150"/>
            <a:ext cx="5751900" cy="572700"/>
          </a:xfrm>
          <a:prstGeom prst="roundRect">
            <a:avLst>
              <a:gd fmla="val 16667" name="adj"/>
            </a:avLst>
          </a:prstGeom>
          <a:solidFill>
            <a:srgbClr val="F3F3F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Less than 10 so is multiplied by 5 = 25 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1" name="Google Shape;161;p18"/>
          <p:cNvSpPr/>
          <p:nvPr/>
        </p:nvSpPr>
        <p:spPr>
          <a:xfrm>
            <a:off x="2767000" y="2285400"/>
            <a:ext cx="5751900" cy="572700"/>
          </a:xfrm>
          <a:prstGeom prst="roundRect">
            <a:avLst>
              <a:gd fmla="val 16667" name="adj"/>
            </a:avLst>
          </a:prstGeom>
          <a:solidFill>
            <a:srgbClr val="F3F3F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Greater </a:t>
            </a: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than 10 so is multiplied by 10 = 200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2" name="Google Shape;162;p18"/>
          <p:cNvSpPr/>
          <p:nvPr/>
        </p:nvSpPr>
        <p:spPr>
          <a:xfrm>
            <a:off x="2767000" y="3039650"/>
            <a:ext cx="5751900" cy="572700"/>
          </a:xfrm>
          <a:prstGeom prst="roundRect">
            <a:avLst>
              <a:gd fmla="val 16667" name="adj"/>
            </a:avLst>
          </a:prstGeom>
          <a:solidFill>
            <a:srgbClr val="F3F3F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Less than 10 so is multiplied by 5 = 10 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3" name="Google Shape;163;p18"/>
          <p:cNvSpPr/>
          <p:nvPr/>
        </p:nvSpPr>
        <p:spPr>
          <a:xfrm>
            <a:off x="2767000" y="3793900"/>
            <a:ext cx="5751900" cy="572700"/>
          </a:xfrm>
          <a:prstGeom prst="roundRect">
            <a:avLst>
              <a:gd fmla="val 16667" name="adj"/>
            </a:avLst>
          </a:prstGeom>
          <a:solidFill>
            <a:srgbClr val="F3F3F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Greater </a:t>
            </a: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than 10 so is multiplied by 10 = 600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9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p19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70" name="Google Shape;170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19"/>
          <p:cNvSpPr/>
          <p:nvPr/>
        </p:nvSpPr>
        <p:spPr>
          <a:xfrm>
            <a:off x="267900" y="182175"/>
            <a:ext cx="225000" cy="753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72" name="Google Shape;172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6517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19"/>
          <p:cNvSpPr txBox="1"/>
          <p:nvPr/>
        </p:nvSpPr>
        <p:spPr>
          <a:xfrm>
            <a:off x="554726" y="324975"/>
            <a:ext cx="37434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Open </a:t>
            </a: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Construct 3</a:t>
            </a:r>
            <a:endParaRPr sz="2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74" name="Google Shape;174;p19"/>
          <p:cNvPicPr preferRelativeResize="0"/>
          <p:nvPr/>
        </p:nvPicPr>
        <p:blipFill rotWithShape="1">
          <a:blip r:embed="rId5">
            <a:alphaModFix/>
          </a:blip>
          <a:srcRect b="26236" l="0" r="72308" t="11871"/>
          <a:stretch/>
        </p:blipFill>
        <p:spPr>
          <a:xfrm>
            <a:off x="1011925" y="1027925"/>
            <a:ext cx="2890877" cy="3634551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19"/>
          <p:cNvSpPr txBox="1"/>
          <p:nvPr/>
        </p:nvSpPr>
        <p:spPr>
          <a:xfrm>
            <a:off x="4810975" y="2329200"/>
            <a:ext cx="3417300" cy="103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Menu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Open recent OR open from where saved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file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76" name="Google Shape;176;p19"/>
          <p:cNvCxnSpPr/>
          <p:nvPr/>
        </p:nvCxnSpPr>
        <p:spPr>
          <a:xfrm>
            <a:off x="3857625" y="1864525"/>
            <a:ext cx="1928700" cy="482100"/>
          </a:xfrm>
          <a:prstGeom prst="straightConnector1">
            <a:avLst/>
          </a:prstGeom>
          <a:noFill/>
          <a:ln cap="flat" cmpd="sng" w="28575">
            <a:solidFill>
              <a:srgbClr val="FFFF00"/>
            </a:solidFill>
            <a:prstDash val="solid"/>
            <a:round/>
            <a:headEnd len="med" w="med" type="stealth"/>
            <a:tailEnd len="med" w="med" type="none"/>
          </a:ln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0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2" name="Google Shape;182;p20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83" name="Google Shape;183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20"/>
          <p:cNvSpPr/>
          <p:nvPr/>
        </p:nvSpPr>
        <p:spPr>
          <a:xfrm>
            <a:off x="267900" y="182175"/>
            <a:ext cx="225000" cy="10608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85" name="Google Shape;185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880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20"/>
          <p:cNvSpPr txBox="1"/>
          <p:nvPr/>
        </p:nvSpPr>
        <p:spPr>
          <a:xfrm>
            <a:off x="742875" y="182175"/>
            <a:ext cx="4250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Adding a behavior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7" name="Google Shape;187;p20"/>
          <p:cNvSpPr txBox="1"/>
          <p:nvPr/>
        </p:nvSpPr>
        <p:spPr>
          <a:xfrm>
            <a:off x="742875" y="650000"/>
            <a:ext cx="4839000" cy="49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the character ‘Bernie Crumbs’</a:t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8" name="Google Shape;188;p20"/>
          <p:cNvSpPr txBox="1"/>
          <p:nvPr/>
        </p:nvSpPr>
        <p:spPr>
          <a:xfrm>
            <a:off x="671050" y="1982400"/>
            <a:ext cx="2211600" cy="211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‘Behaviors’ on the left hand side and add new behavior</a:t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89" name="Google Shape;189;p20"/>
          <p:cNvPicPr preferRelativeResize="0"/>
          <p:nvPr/>
        </p:nvPicPr>
        <p:blipFill rotWithShape="1">
          <a:blip r:embed="rId5">
            <a:alphaModFix/>
          </a:blip>
          <a:srcRect b="22138" l="9837" r="26654" t="34848"/>
          <a:stretch/>
        </p:blipFill>
        <p:spPr>
          <a:xfrm>
            <a:off x="2882525" y="1817324"/>
            <a:ext cx="5976874" cy="22768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1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5" name="Google Shape;195;p21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96" name="Google Shape;196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21"/>
          <p:cNvSpPr/>
          <p:nvPr/>
        </p:nvSpPr>
        <p:spPr>
          <a:xfrm>
            <a:off x="267900" y="182175"/>
            <a:ext cx="225000" cy="12858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98" name="Google Shape;198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11089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21"/>
          <p:cNvSpPr txBox="1"/>
          <p:nvPr/>
        </p:nvSpPr>
        <p:spPr>
          <a:xfrm>
            <a:off x="678650" y="182175"/>
            <a:ext cx="5262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Adding a behavior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0" name="Google Shape;200;p21"/>
          <p:cNvSpPr txBox="1"/>
          <p:nvPr/>
        </p:nvSpPr>
        <p:spPr>
          <a:xfrm>
            <a:off x="985850" y="1031175"/>
            <a:ext cx="3586200" cy="43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‘8 Direction’ and ‘Add’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1" name="Google Shape;201;p21"/>
          <p:cNvSpPr txBox="1"/>
          <p:nvPr/>
        </p:nvSpPr>
        <p:spPr>
          <a:xfrm>
            <a:off x="4724400" y="1333325"/>
            <a:ext cx="4126200" cy="91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Ensure the sprite is selected and edit the settings for the behavior as follows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02" name="Google Shape;202;p21"/>
          <p:cNvPicPr preferRelativeResize="0"/>
          <p:nvPr/>
        </p:nvPicPr>
        <p:blipFill rotWithShape="1">
          <a:blip r:embed="rId5">
            <a:alphaModFix/>
          </a:blip>
          <a:srcRect b="15746" l="19531" r="40723" t="21667"/>
          <a:stretch/>
        </p:blipFill>
        <p:spPr>
          <a:xfrm>
            <a:off x="985850" y="1467975"/>
            <a:ext cx="3342014" cy="29601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2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638552" y="2244725"/>
            <a:ext cx="2297878" cy="2289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late">
  <a:themeElements>
    <a:clrScheme name="Slate">
      <a:dk1>
        <a:srgbClr val="FFFFFF"/>
      </a:dk1>
      <a:lt1>
        <a:srgbClr val="37474F"/>
      </a:lt1>
      <a:dk2>
        <a:srgbClr val="9E9E9E"/>
      </a:dk2>
      <a:lt2>
        <a:srgbClr val="E0E0E0"/>
      </a:lt2>
      <a:accent1>
        <a:srgbClr val="616161"/>
      </a:accent1>
      <a:accent2>
        <a:srgbClr val="78909C"/>
      </a:accent2>
      <a:accent3>
        <a:srgbClr val="CACACA"/>
      </a:accent3>
      <a:accent4>
        <a:srgbClr val="64FFDA"/>
      </a:accent4>
      <a:accent5>
        <a:srgbClr val="FFD966"/>
      </a:accent5>
      <a:accent6>
        <a:srgbClr val="F5F5F5"/>
      </a:accent6>
      <a:hlink>
        <a:srgbClr val="FFD966"/>
      </a:hlink>
      <a:folHlink>
        <a:srgbClr val="FFD9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