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y="5143500" cx="9144000"/>
  <p:notesSz cx="6858000" cy="9144000"/>
  <p:embeddedFontLst>
    <p:embeddedFont>
      <p:font typeface="Montserrat"/>
      <p:regular r:id="rId28"/>
      <p:bold r:id="rId29"/>
      <p:italic r:id="rId30"/>
      <p:boldItalic r:id="rId31"/>
    </p:embeddedFont>
    <p:embeddedFont>
      <p:font typeface="Average"/>
      <p:regular r:id="rId32"/>
    </p:embeddedFont>
    <p:embeddedFont>
      <p:font typeface="Oswald"/>
      <p:regular r:id="rId33"/>
      <p:bold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0449BDDF-8410-49A9-BA68-C77A16740D6E}">
  <a:tblStyle styleId="{0449BDDF-8410-49A9-BA68-C77A16740D6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Montserrat-regular.fntdata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Montserrat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boldItalic.fntdata"/><Relationship Id="rId30" Type="http://schemas.openxmlformats.org/officeDocument/2006/relationships/font" Target="fonts/Montserrat-italic.fntdata"/><Relationship Id="rId11" Type="http://schemas.openxmlformats.org/officeDocument/2006/relationships/slide" Target="slides/slide5.xml"/><Relationship Id="rId33" Type="http://schemas.openxmlformats.org/officeDocument/2006/relationships/font" Target="fonts/Oswald-regular.fntdata"/><Relationship Id="rId10" Type="http://schemas.openxmlformats.org/officeDocument/2006/relationships/slide" Target="slides/slide4.xml"/><Relationship Id="rId32" Type="http://schemas.openxmlformats.org/officeDocument/2006/relationships/font" Target="fonts/Average-regular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34" Type="http://schemas.openxmlformats.org/officeDocument/2006/relationships/font" Target="fonts/Oswald-bold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vectors/business-idea-strategy-marketing-4271251/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vectors/apples-fruit-food-healthy-organic-575317/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illustrations/fortnite-game-gamer-games-battle-4556887/" TargetMode="External"/><Relationship Id="rId3" Type="http://schemas.openxmlformats.org/officeDocument/2006/relationships/hyperlink" Target="https://pixabay.com/illustrations/minecraft-castle-render-video-game-529459/" TargetMode="External"/><Relationship Id="rId4" Type="http://schemas.openxmlformats.org/officeDocument/2006/relationships/hyperlink" Target="https://pixabay.com/illustrations/kontroller-gaming-ps4-playstation-2022084/" TargetMode="External"/><Relationship Id="rId5" Type="http://schemas.openxmlformats.org/officeDocument/2006/relationships/hyperlink" Target="https://pixabay.com/vectors/controller-gamepad-xbox-video-games-1827840/" TargetMode="External"/><Relationship Id="rId6" Type="http://schemas.openxmlformats.org/officeDocument/2006/relationships/hyperlink" Target="https://pixabay.com/illustrations/pokemon-pokemon-go-pikachu-pokeball-1555036/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7ef936f63e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7ef936f63e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7ef936f63e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7ef936f63e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accent5"/>
                </a:solidFill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https://pixabay.com/vectors/business-idea-strategy-marketing-4271251/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7ef936f63e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7ef936f63e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7ef936f63e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7ef936f63e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7ef936f63e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7ef936f63e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7ef936f63e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7ef936f63e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7ef936f63e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7ef936f63e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7ef936f63e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7ef936f63e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7ef936f63e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7ef936f63e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7ef936f63e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7ef936f63e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2"/>
              </a:rPr>
              <a:t>https://pixabay.com/vectors/apples-fruit-food-healthy-organic-575317/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ef936f63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7ef936f63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7ef936f63e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7ef936f63e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88f4e6ff66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88f4e6ff66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88f4e6ff6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88f4e6ff6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2"/>
              </a:rPr>
              <a:t>https://pixabay.com/illustrations/fortnite-game-gamer-games-battle-4556887/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https://pixabay.com/illustrations/minecraft-castle-render-video-game-529459/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4"/>
              </a:rPr>
              <a:t>https://pixabay.com/illustrations/kontroller-gaming-ps4-playstation-2022084/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5"/>
              </a:rPr>
              <a:t>https://pixabay.com/vectors/controller-gamepad-xbox-video-games-1827840/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6"/>
              </a:rPr>
              <a:t>https://pixabay.com/illustrations/pokemon-pokemon-go-pikachu-pokeball-1555036/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7ef936f63e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7ef936f63e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7ef936f63e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7ef936f63e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7ef936f63e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7ef936f63e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7ef936f63e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7ef936f63e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7ef936f63e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7ef936f63e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7ef936f63e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7ef936f63e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rgbClr val="2F2E2E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2.png"/><Relationship Id="rId6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9.png"/><Relationship Id="rId6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1.png"/><Relationship Id="rId6" Type="http://schemas.openxmlformats.org/officeDocument/2006/relationships/image" Target="../media/image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1.png"/><Relationship Id="rId6" Type="http://schemas.openxmlformats.org/officeDocument/2006/relationships/image" Target="../media/image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1.png"/><Relationship Id="rId6" Type="http://schemas.openxmlformats.org/officeDocument/2006/relationships/image" Target="../media/image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1.png"/><Relationship Id="rId6" Type="http://schemas.openxmlformats.org/officeDocument/2006/relationships/image" Target="../media/image3.png"/><Relationship Id="rId7" Type="http://schemas.openxmlformats.org/officeDocument/2006/relationships/image" Target="../media/image1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1" Type="http://schemas.openxmlformats.org/officeDocument/2006/relationships/image" Target="../media/image5.png"/><Relationship Id="rId10" Type="http://schemas.openxmlformats.org/officeDocument/2006/relationships/image" Target="../media/image6.png"/><Relationship Id="rId9" Type="http://schemas.openxmlformats.org/officeDocument/2006/relationships/image" Target="../media/image2.png"/><Relationship Id="rId5" Type="http://schemas.openxmlformats.org/officeDocument/2006/relationships/image" Target="../media/image1.png"/><Relationship Id="rId6" Type="http://schemas.openxmlformats.org/officeDocument/2006/relationships/image" Target="../media/image7.png"/><Relationship Id="rId7" Type="http://schemas.openxmlformats.org/officeDocument/2006/relationships/image" Target="../media/image18.jpg"/><Relationship Id="rId8" Type="http://schemas.openxmlformats.org/officeDocument/2006/relationships/image" Target="../media/image1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hyperlink" Target="https://editor.construct.net/" TargetMode="External"/><Relationship Id="rId6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/>
          <p:nvPr/>
        </p:nvSpPr>
        <p:spPr>
          <a:xfrm>
            <a:off x="10725" y="1976450"/>
            <a:ext cx="7125900" cy="846600"/>
          </a:xfrm>
          <a:prstGeom prst="rect">
            <a:avLst/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Investigating a simple game example in Construct 3 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5960" y="1537013"/>
            <a:ext cx="2141600" cy="191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5" name="Google Shape;175;p2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6" name="Google Shape;17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2"/>
          <p:cNvSpPr/>
          <p:nvPr/>
        </p:nvSpPr>
        <p:spPr>
          <a:xfrm>
            <a:off x="267900" y="182175"/>
            <a:ext cx="225000" cy="22182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8" name="Google Shape;17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023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2"/>
          <p:cNvSpPr/>
          <p:nvPr/>
        </p:nvSpPr>
        <p:spPr>
          <a:xfrm>
            <a:off x="1183050" y="1987075"/>
            <a:ext cx="6777900" cy="2859600"/>
          </a:xfrm>
          <a:prstGeom prst="roundRect">
            <a:avLst>
              <a:gd fmla="val 6593" name="adj"/>
            </a:avLst>
          </a:prstGeom>
          <a:solidFill>
            <a:schemeClr val="lt2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How do you score points?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What </a:t>
            </a: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behavior</a:t>
            </a: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s do the green aliens have?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What is the purpose in the game?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How do you shoot?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How many times do you need to shoot an alien to destroy it?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How does the user control the shooter?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0" name="Google Shape;180;p22"/>
          <p:cNvSpPr txBox="1"/>
          <p:nvPr/>
        </p:nvSpPr>
        <p:spPr>
          <a:xfrm>
            <a:off x="1499875" y="915275"/>
            <a:ext cx="67035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While investigating the game, 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answer these questions on </a:t>
            </a:r>
            <a:r>
              <a:rPr lang="en-GB" sz="20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1.2</a:t>
            </a:r>
            <a:endParaRPr sz="20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1" name="Google Shape;181;p22"/>
          <p:cNvSpPr txBox="1"/>
          <p:nvPr/>
        </p:nvSpPr>
        <p:spPr>
          <a:xfrm>
            <a:off x="267900" y="182175"/>
            <a:ext cx="2856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Investigate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2" name="Google Shape;182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7122499" y="2372850"/>
            <a:ext cx="1754825" cy="256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922848">
            <a:off x="779683" y="1012088"/>
            <a:ext cx="631500" cy="754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9" name="Google Shape;189;p2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0" name="Google Shape;19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3"/>
          <p:cNvSpPr/>
          <p:nvPr/>
        </p:nvSpPr>
        <p:spPr>
          <a:xfrm>
            <a:off x="267900" y="182175"/>
            <a:ext cx="225000" cy="2389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2" name="Google Shape;192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251924"/>
            <a:ext cx="677260" cy="75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11901" y="514075"/>
            <a:ext cx="3314799" cy="4115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3"/>
          <p:cNvSpPr txBox="1"/>
          <p:nvPr/>
        </p:nvSpPr>
        <p:spPr>
          <a:xfrm>
            <a:off x="4826650" y="2023325"/>
            <a:ext cx="3537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How would you improve this game?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0" name="Google Shape;200;p2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1" name="Google Shape;20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4"/>
          <p:cNvSpPr/>
          <p:nvPr/>
        </p:nvSpPr>
        <p:spPr>
          <a:xfrm>
            <a:off x="267900" y="182175"/>
            <a:ext cx="225000" cy="2625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3" name="Google Shape;203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480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4"/>
          <p:cNvSpPr txBox="1"/>
          <p:nvPr/>
        </p:nvSpPr>
        <p:spPr>
          <a:xfrm>
            <a:off x="267900" y="182175"/>
            <a:ext cx="3922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Game planning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5" name="Google Shape;205;p24"/>
          <p:cNvSpPr txBox="1"/>
          <p:nvPr/>
        </p:nvSpPr>
        <p:spPr>
          <a:xfrm>
            <a:off x="935725" y="1335670"/>
            <a:ext cx="781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All games start with an idea</a:t>
            </a:r>
            <a:endParaRPr sz="24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6" name="Google Shape;206;p24"/>
          <p:cNvSpPr txBox="1"/>
          <p:nvPr/>
        </p:nvSpPr>
        <p:spPr>
          <a:xfrm>
            <a:off x="935725" y="2365020"/>
            <a:ext cx="781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 idea is broken down into smaller parts through </a:t>
            </a: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decomposition</a:t>
            </a:r>
            <a:endParaRPr sz="24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7" name="Google Shape;207;p24"/>
          <p:cNvSpPr txBox="1"/>
          <p:nvPr/>
        </p:nvSpPr>
        <p:spPr>
          <a:xfrm>
            <a:off x="935725" y="3832645"/>
            <a:ext cx="781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Each part is planned before creating the code</a:t>
            </a:r>
            <a:endParaRPr sz="24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8" name="Google Shape;208;p24"/>
          <p:cNvSpPr/>
          <p:nvPr/>
        </p:nvSpPr>
        <p:spPr>
          <a:xfrm>
            <a:off x="4698600" y="1947125"/>
            <a:ext cx="488400" cy="4179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24"/>
          <p:cNvSpPr/>
          <p:nvPr/>
        </p:nvSpPr>
        <p:spPr>
          <a:xfrm>
            <a:off x="4698600" y="3414750"/>
            <a:ext cx="488400" cy="4179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" name="Google Shape;215;p2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6" name="Google Shape;21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5"/>
          <p:cNvSpPr/>
          <p:nvPr/>
        </p:nvSpPr>
        <p:spPr>
          <a:xfrm>
            <a:off x="267900" y="182175"/>
            <a:ext cx="225000" cy="28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8" name="Google Shape;218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709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5"/>
          <p:cNvSpPr txBox="1"/>
          <p:nvPr/>
        </p:nvSpPr>
        <p:spPr>
          <a:xfrm>
            <a:off x="783325" y="1795175"/>
            <a:ext cx="7937100" cy="14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Pseudocode is a way of planning out the code to be used in a simplified format.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5" name="Google Shape;225;p2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6" name="Google Shape;22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6"/>
          <p:cNvSpPr/>
          <p:nvPr/>
        </p:nvSpPr>
        <p:spPr>
          <a:xfrm>
            <a:off x="267900" y="182175"/>
            <a:ext cx="225000" cy="31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8" name="Google Shape;228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937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6"/>
          <p:cNvSpPr txBox="1"/>
          <p:nvPr/>
        </p:nvSpPr>
        <p:spPr>
          <a:xfrm>
            <a:off x="783325" y="1173700"/>
            <a:ext cx="7937100" cy="10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How would pseudocode be used to plan moving the red monster to the apples?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0" name="Google Shape;230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4284045" y="3955700"/>
            <a:ext cx="495088" cy="5125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31" name="Google Shape;231;p26"/>
          <p:cNvGraphicFramePr/>
          <p:nvPr/>
        </p:nvGraphicFramePr>
        <p:xfrm>
          <a:off x="1386550" y="24179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{0449BDDF-8410-49A9-BA68-C77A16740D6E}</a:tableStyleId>
              </a:tblPr>
              <a:tblGrid>
                <a:gridCol w="890125"/>
                <a:gridCol w="890125"/>
                <a:gridCol w="890125"/>
                <a:gridCol w="890125"/>
              </a:tblGrid>
              <a:tr h="512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512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512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512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232" name="Google Shape;232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19200" y="2994925"/>
            <a:ext cx="574051" cy="390175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6"/>
          <p:cNvSpPr/>
          <p:nvPr/>
        </p:nvSpPr>
        <p:spPr>
          <a:xfrm>
            <a:off x="5437100" y="2417975"/>
            <a:ext cx="3327600" cy="2050200"/>
          </a:xfrm>
          <a:prstGeom prst="roundRect">
            <a:avLst>
              <a:gd fmla="val 10338" name="adj"/>
            </a:avLst>
          </a:prstGeom>
          <a:solidFill>
            <a:schemeClr val="lt2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Move forward 2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Turn right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Move forward 2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AutoNum type="arabicPeriod"/>
            </a:pP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Eat the apples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4" name="Google Shape;234;p26"/>
          <p:cNvSpPr txBox="1"/>
          <p:nvPr/>
        </p:nvSpPr>
        <p:spPr>
          <a:xfrm>
            <a:off x="267900" y="182175"/>
            <a:ext cx="2856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Pseudocode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0" name="Google Shape;240;p2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1" name="Google Shape;241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27"/>
          <p:cNvSpPr/>
          <p:nvPr/>
        </p:nvSpPr>
        <p:spPr>
          <a:xfrm>
            <a:off x="267900" y="182175"/>
            <a:ext cx="225000" cy="3311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3" name="Google Shape;243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166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7"/>
          <p:cNvSpPr txBox="1"/>
          <p:nvPr/>
        </p:nvSpPr>
        <p:spPr>
          <a:xfrm>
            <a:off x="783325" y="1021300"/>
            <a:ext cx="7937100" cy="10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would the pseudocode be to move the red monster to collect all the apples?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45" name="Google Shape;245;p27"/>
          <p:cNvGraphicFramePr/>
          <p:nvPr/>
        </p:nvGraphicFramePr>
        <p:xfrm>
          <a:off x="2144525" y="19882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{0449BDDF-8410-49A9-BA68-C77A16740D6E}</a:tableStyleId>
              </a:tblPr>
              <a:tblGrid>
                <a:gridCol w="1278600"/>
                <a:gridCol w="1278600"/>
                <a:gridCol w="1278600"/>
                <a:gridCol w="1278600"/>
              </a:tblGrid>
              <a:tr h="662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662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662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662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246" name="Google Shape;246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64475" y="2691725"/>
            <a:ext cx="842598" cy="572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15356" y="2691725"/>
            <a:ext cx="842592" cy="572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5009577" y="3976700"/>
            <a:ext cx="677250" cy="70119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27"/>
          <p:cNvSpPr txBox="1"/>
          <p:nvPr/>
        </p:nvSpPr>
        <p:spPr>
          <a:xfrm>
            <a:off x="267900" y="182175"/>
            <a:ext cx="2856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Pseudocode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5" name="Google Shape;255;p2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6" name="Google Shape;25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28"/>
          <p:cNvSpPr/>
          <p:nvPr/>
        </p:nvSpPr>
        <p:spPr>
          <a:xfrm>
            <a:off x="267900" y="182175"/>
            <a:ext cx="225000" cy="362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8" name="Google Shape;258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394924"/>
            <a:ext cx="677260" cy="7540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59" name="Google Shape;259;p28"/>
          <p:cNvGraphicFramePr/>
          <p:nvPr/>
        </p:nvGraphicFramePr>
        <p:xfrm>
          <a:off x="1160100" y="1781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{0449BDDF-8410-49A9-BA68-C77A16740D6E}</a:tableStyleId>
              </a:tblPr>
              <a:tblGrid>
                <a:gridCol w="867600"/>
                <a:gridCol w="867600"/>
                <a:gridCol w="867600"/>
                <a:gridCol w="867600"/>
              </a:tblGrid>
              <a:tr h="517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517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517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517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260" name="Google Shape;260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59175" y="2344225"/>
            <a:ext cx="605750" cy="41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07052" y="2344225"/>
            <a:ext cx="605750" cy="4117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3065851" y="3334897"/>
            <a:ext cx="507250" cy="52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28"/>
          <p:cNvSpPr/>
          <p:nvPr/>
        </p:nvSpPr>
        <p:spPr>
          <a:xfrm>
            <a:off x="5297700" y="1536300"/>
            <a:ext cx="3327600" cy="2934300"/>
          </a:xfrm>
          <a:prstGeom prst="roundRect">
            <a:avLst>
              <a:gd fmla="val 7749" name="adj"/>
            </a:avLst>
          </a:prstGeom>
          <a:solidFill>
            <a:schemeClr val="lt2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Move forward 2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Turn right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Move forward 2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Eat the apples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Turn right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Montserrat"/>
              <a:buAutoNum type="arabicPeriod"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Move forward 2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Montserrat"/>
              <a:buAutoNum type="arabicPeriod"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Eat the apples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4" name="Google Shape;264;p28"/>
          <p:cNvSpPr txBox="1"/>
          <p:nvPr/>
        </p:nvSpPr>
        <p:spPr>
          <a:xfrm>
            <a:off x="267900" y="182175"/>
            <a:ext cx="3096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One solution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0" name="Google Shape;270;p2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1" name="Google Shape;27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29"/>
          <p:cNvSpPr/>
          <p:nvPr/>
        </p:nvSpPr>
        <p:spPr>
          <a:xfrm>
            <a:off x="267900" y="182175"/>
            <a:ext cx="225000" cy="377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3" name="Google Shape;273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623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29"/>
          <p:cNvSpPr txBox="1"/>
          <p:nvPr/>
        </p:nvSpPr>
        <p:spPr>
          <a:xfrm>
            <a:off x="783325" y="1208200"/>
            <a:ext cx="79371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There can be alternative algorithms to a solution. 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75" name="Google Shape;275;p29"/>
          <p:cNvGraphicFramePr/>
          <p:nvPr/>
        </p:nvGraphicFramePr>
        <p:xfrm>
          <a:off x="2144525" y="19882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{0449BDDF-8410-49A9-BA68-C77A16740D6E}</a:tableStyleId>
              </a:tblPr>
              <a:tblGrid>
                <a:gridCol w="1278600"/>
                <a:gridCol w="1278600"/>
                <a:gridCol w="1278600"/>
                <a:gridCol w="1278600"/>
              </a:tblGrid>
              <a:tr h="662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662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662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662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276" name="Google Shape;276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64475" y="2691725"/>
            <a:ext cx="842598" cy="572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15356" y="2691725"/>
            <a:ext cx="842592" cy="572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5009577" y="3976700"/>
            <a:ext cx="677250" cy="701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3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4" name="Google Shape;284;p3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5" name="Google Shape;285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30"/>
          <p:cNvSpPr/>
          <p:nvPr/>
        </p:nvSpPr>
        <p:spPr>
          <a:xfrm>
            <a:off x="267900" y="182175"/>
            <a:ext cx="225000" cy="40077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7" name="Google Shape;287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852124"/>
            <a:ext cx="677260" cy="7540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88" name="Google Shape;288;p30"/>
          <p:cNvGraphicFramePr/>
          <p:nvPr/>
        </p:nvGraphicFramePr>
        <p:xfrm>
          <a:off x="1996150" y="1614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{0449BDDF-8410-49A9-BA68-C77A16740D6E}</a:tableStyleId>
              </a:tblPr>
              <a:tblGrid>
                <a:gridCol w="1385225"/>
                <a:gridCol w="1385225"/>
                <a:gridCol w="1385225"/>
                <a:gridCol w="1385225"/>
              </a:tblGrid>
              <a:tr h="827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827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827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8277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289" name="Google Shape;289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25850" y="1726775"/>
            <a:ext cx="923002" cy="62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15675" y="3376650"/>
            <a:ext cx="923002" cy="62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93900" y="3376650"/>
            <a:ext cx="923002" cy="62735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30"/>
          <p:cNvSpPr txBox="1"/>
          <p:nvPr/>
        </p:nvSpPr>
        <p:spPr>
          <a:xfrm>
            <a:off x="1596625" y="714375"/>
            <a:ext cx="5223900" cy="10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would the pseudocode be for collecting all the red apples?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3" name="Google Shape;293;p30"/>
          <p:cNvSpPr txBox="1"/>
          <p:nvPr/>
        </p:nvSpPr>
        <p:spPr>
          <a:xfrm>
            <a:off x="1550625" y="248775"/>
            <a:ext cx="2837100" cy="5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</a:t>
            </a:r>
            <a:r>
              <a:rPr lang="en-GB" sz="24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orksheet 1.3</a:t>
            </a:r>
            <a:endParaRPr/>
          </a:p>
        </p:txBody>
      </p:sp>
      <p:pic>
        <p:nvPicPr>
          <p:cNvPr id="294" name="Google Shape;294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687620">
            <a:off x="851932" y="304000"/>
            <a:ext cx="631499" cy="75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22200" y="4097696"/>
            <a:ext cx="768725" cy="796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1" name="Google Shape;301;p3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2" name="Google Shape;30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31"/>
          <p:cNvSpPr/>
          <p:nvPr/>
        </p:nvSpPr>
        <p:spPr>
          <a:xfrm>
            <a:off x="267900" y="182175"/>
            <a:ext cx="225000" cy="4286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4" name="Google Shape;304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080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31"/>
          <p:cNvSpPr txBox="1"/>
          <p:nvPr/>
        </p:nvSpPr>
        <p:spPr>
          <a:xfrm>
            <a:off x="2390725" y="897675"/>
            <a:ext cx="4145700" cy="376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666998" lvl="0" marL="899999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AutoNum type="arabicPeriod"/>
            </a:pPr>
            <a:r>
              <a:rPr lang="en-GB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Move forward 1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66998" lvl="0" marL="899999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AutoNum type="arabicPeriod"/>
            </a:pPr>
            <a:r>
              <a:rPr lang="en-GB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Turn left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66998" lvl="0" marL="899999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AutoNum type="arabicPeriod"/>
            </a:pPr>
            <a:r>
              <a:rPr lang="en-GB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Move forward 1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66998" lvl="0" marL="899999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AutoNum type="arabicPeriod"/>
            </a:pPr>
            <a:r>
              <a:rPr lang="en-GB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Pick up apples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66998" lvl="0" marL="899999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AutoNum type="arabicPeriod"/>
            </a:pPr>
            <a:r>
              <a:rPr lang="en-GB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Move forward 2 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66998" lvl="0" marL="899999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AutoNum type="arabicPeriod"/>
            </a:pPr>
            <a:r>
              <a:rPr lang="en-GB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Turn left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66998" lvl="0" marL="899999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AutoNum type="arabicPeriod"/>
            </a:pPr>
            <a:r>
              <a:rPr lang="en-GB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Move forward 2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66998" lvl="0" marL="899999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AutoNum type="arabicPeriod"/>
            </a:pPr>
            <a:r>
              <a:rPr lang="en-GB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Pick up apples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66998" lvl="0" marL="899999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AutoNum type="arabicPeriod"/>
            </a:pPr>
            <a:r>
              <a:rPr lang="en-GB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Move forward 1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66998" lvl="0" marL="899999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AutoNum type="arabicPeriod"/>
            </a:pPr>
            <a:r>
              <a:rPr lang="en-GB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Turn left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66998" lvl="0" marL="899999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AutoNum type="arabicPeriod"/>
            </a:pPr>
            <a:r>
              <a:rPr lang="en-GB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Move forward 2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66998" lvl="0" marL="899999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AutoNum type="arabicPeriod"/>
            </a:pPr>
            <a:r>
              <a:rPr lang="en-GB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Pick up apples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6" name="Google Shape;306;p31"/>
          <p:cNvSpPr txBox="1"/>
          <p:nvPr/>
        </p:nvSpPr>
        <p:spPr>
          <a:xfrm>
            <a:off x="267900" y="182175"/>
            <a:ext cx="3096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One solution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267900" y="497200"/>
            <a:ext cx="225000" cy="44394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4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 identify what makes a good game and identify areas of improvement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 apply decomposition to game investigation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 create pseudocode for game aspects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12" name="Google Shape;31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32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4" name="Google Shape;314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32"/>
          <p:cNvSpPr/>
          <p:nvPr/>
        </p:nvSpPr>
        <p:spPr>
          <a:xfrm>
            <a:off x="382050" y="4331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Reflect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6" name="Google Shape;316;p32"/>
          <p:cNvSpPr/>
          <p:nvPr/>
        </p:nvSpPr>
        <p:spPr>
          <a:xfrm>
            <a:off x="382050" y="12027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Evaluate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7" name="Google Shape;317;p32"/>
          <p:cNvSpPr/>
          <p:nvPr/>
        </p:nvSpPr>
        <p:spPr>
          <a:xfrm>
            <a:off x="382050" y="19723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Assess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8" name="Google Shape;318;p32"/>
          <p:cNvSpPr/>
          <p:nvPr/>
        </p:nvSpPr>
        <p:spPr>
          <a:xfrm>
            <a:off x="382050" y="27419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Challenge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9" name="Google Shape;319;p32"/>
          <p:cNvSpPr/>
          <p:nvPr/>
        </p:nvSpPr>
        <p:spPr>
          <a:xfrm>
            <a:off x="382050" y="35115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How to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0" name="Google Shape;320;p32"/>
          <p:cNvSpPr/>
          <p:nvPr/>
        </p:nvSpPr>
        <p:spPr>
          <a:xfrm>
            <a:off x="3624450" y="1805800"/>
            <a:ext cx="5143500" cy="2511300"/>
          </a:xfrm>
          <a:prstGeom prst="roundRect">
            <a:avLst>
              <a:gd fmla="val 6312" name="adj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Think about the movement of the shooter in the Construct 3 example game.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would the pseudocode be?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21" name="Google Shape;321;p32"/>
          <p:cNvCxnSpPr>
            <a:stCxn id="318" idx="3"/>
            <a:endCxn id="320" idx="1"/>
          </p:cNvCxnSpPr>
          <p:nvPr/>
        </p:nvCxnSpPr>
        <p:spPr>
          <a:xfrm>
            <a:off x="3136050" y="3061450"/>
            <a:ext cx="488400" cy="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3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27" name="Google Shape;32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33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9" name="Google Shape;329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33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1" name="Google Shape;331;p33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 identify what makes a good game and identify areas of improvement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 apply decomposition to game investigation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 create pseudocode for game aspects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4231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5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0" name="Google Shape;8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5"/>
          <p:cNvSpPr txBox="1"/>
          <p:nvPr/>
        </p:nvSpPr>
        <p:spPr>
          <a:xfrm>
            <a:off x="1551725" y="3249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1.1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Think of a computer game.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What are the good points and areas of improvement?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15"/>
          <p:cNvSpPr/>
          <p:nvPr/>
        </p:nvSpPr>
        <p:spPr>
          <a:xfrm>
            <a:off x="958775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5"/>
          <p:cNvSpPr/>
          <p:nvPr/>
        </p:nvSpPr>
        <p:spPr>
          <a:xfrm>
            <a:off x="3569550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5"/>
          <p:cNvSpPr/>
          <p:nvPr/>
        </p:nvSpPr>
        <p:spPr>
          <a:xfrm>
            <a:off x="6180325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5"/>
          <p:cNvSpPr/>
          <p:nvPr/>
        </p:nvSpPr>
        <p:spPr>
          <a:xfrm>
            <a:off x="958775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5"/>
          <p:cNvSpPr/>
          <p:nvPr/>
        </p:nvSpPr>
        <p:spPr>
          <a:xfrm>
            <a:off x="3569550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5"/>
          <p:cNvSpPr/>
          <p:nvPr/>
        </p:nvSpPr>
        <p:spPr>
          <a:xfrm>
            <a:off x="6180325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9" name="Google Shape;89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05523" y="3257892"/>
            <a:ext cx="2224698" cy="148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24776" y="1469813"/>
            <a:ext cx="2386200" cy="1491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5"/>
          <p:cNvPicPr preferRelativeResize="0"/>
          <p:nvPr/>
        </p:nvPicPr>
        <p:blipFill rotWithShape="1">
          <a:blip r:embed="rId8">
            <a:alphaModFix/>
          </a:blip>
          <a:srcRect b="0" l="0" r="18253" t="0"/>
          <a:stretch/>
        </p:blipFill>
        <p:spPr>
          <a:xfrm>
            <a:off x="6342627" y="1709488"/>
            <a:ext cx="2224699" cy="101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246333" y="3257888"/>
            <a:ext cx="2386179" cy="148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642925" y="3073200"/>
            <a:ext cx="2343725" cy="1907918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5"/>
          <p:cNvPicPr preferRelativeResize="0"/>
          <p:nvPr/>
        </p:nvPicPr>
        <p:blipFill rotWithShape="1">
          <a:blip r:embed="rId11">
            <a:alphaModFix/>
          </a:blip>
          <a:srcRect b="0" l="41009" r="0" t="0"/>
          <a:stretch/>
        </p:blipFill>
        <p:spPr>
          <a:xfrm>
            <a:off x="4114874" y="1357789"/>
            <a:ext cx="1523853" cy="171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1" name="Google Shape;10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6"/>
          <p:cNvSpPr/>
          <p:nvPr/>
        </p:nvSpPr>
        <p:spPr>
          <a:xfrm>
            <a:off x="267900" y="182175"/>
            <a:ext cx="225000" cy="753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3" name="Google Shape;10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651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6"/>
          <p:cNvSpPr txBox="1"/>
          <p:nvPr/>
        </p:nvSpPr>
        <p:spPr>
          <a:xfrm>
            <a:off x="7649500" y="2329200"/>
            <a:ext cx="13821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Beginner Examples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5" name="Google Shape;105;p16"/>
          <p:cNvSpPr txBox="1"/>
          <p:nvPr/>
        </p:nvSpPr>
        <p:spPr>
          <a:xfrm>
            <a:off x="1414401" y="324975"/>
            <a:ext cx="3743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Access Construct 3</a:t>
            </a:r>
            <a:endParaRPr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u="sng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https://editor.construct.net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6" name="Google Shape;106;p16"/>
          <p:cNvPicPr preferRelativeResize="0"/>
          <p:nvPr/>
        </p:nvPicPr>
        <p:blipFill rotWithShape="1">
          <a:blip r:embed="rId6">
            <a:alphaModFix/>
          </a:blip>
          <a:srcRect b="4348" l="0" r="0" t="11709"/>
          <a:stretch/>
        </p:blipFill>
        <p:spPr>
          <a:xfrm>
            <a:off x="839275" y="1521625"/>
            <a:ext cx="6705250" cy="31658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7" name="Google Shape;107;p16"/>
          <p:cNvCxnSpPr>
            <a:endCxn id="104" idx="1"/>
          </p:cNvCxnSpPr>
          <p:nvPr/>
        </p:nvCxnSpPr>
        <p:spPr>
          <a:xfrm flipH="1" rot="10800000">
            <a:off x="2635900" y="2845200"/>
            <a:ext cx="5013600" cy="429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" name="Google Shape;113;p1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4" name="Google Shape;11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7"/>
          <p:cNvSpPr/>
          <p:nvPr/>
        </p:nvSpPr>
        <p:spPr>
          <a:xfrm>
            <a:off x="267900" y="182175"/>
            <a:ext cx="225000" cy="10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6" name="Google Shape;11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880324"/>
            <a:ext cx="677260" cy="75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7"/>
          <p:cNvPicPr preferRelativeResize="0"/>
          <p:nvPr/>
        </p:nvPicPr>
        <p:blipFill rotWithShape="1">
          <a:blip r:embed="rId5">
            <a:alphaModFix/>
          </a:blip>
          <a:srcRect b="33357" l="32866" r="10240" t="46651"/>
          <a:stretch/>
        </p:blipFill>
        <p:spPr>
          <a:xfrm>
            <a:off x="1478775" y="2619137"/>
            <a:ext cx="6668174" cy="1318024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7"/>
          <p:cNvSpPr txBox="1"/>
          <p:nvPr/>
        </p:nvSpPr>
        <p:spPr>
          <a:xfrm>
            <a:off x="2261000" y="1622825"/>
            <a:ext cx="19701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Open Project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19" name="Google Shape;119;p17"/>
          <p:cNvCxnSpPr>
            <a:endCxn id="118" idx="3"/>
          </p:cNvCxnSpPr>
          <p:nvPr/>
        </p:nvCxnSpPr>
        <p:spPr>
          <a:xfrm rot="10800000">
            <a:off x="4231100" y="1947875"/>
            <a:ext cx="2712600" cy="11946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120" name="Google Shape;120;p17"/>
          <p:cNvSpPr txBox="1"/>
          <p:nvPr/>
        </p:nvSpPr>
        <p:spPr>
          <a:xfrm>
            <a:off x="267900" y="182175"/>
            <a:ext cx="3254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Open a Project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6" name="Google Shape;126;p1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7" name="Google Shape;12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8"/>
          <p:cNvSpPr/>
          <p:nvPr/>
        </p:nvSpPr>
        <p:spPr>
          <a:xfrm>
            <a:off x="267900" y="182175"/>
            <a:ext cx="225000" cy="1285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9" name="Google Shape;12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108924"/>
            <a:ext cx="677260" cy="75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8"/>
          <p:cNvPicPr preferRelativeResize="0"/>
          <p:nvPr/>
        </p:nvPicPr>
        <p:blipFill rotWithShape="1">
          <a:blip r:embed="rId5">
            <a:alphaModFix/>
          </a:blip>
          <a:srcRect b="4765" l="0" r="0" t="11636"/>
          <a:stretch/>
        </p:blipFill>
        <p:spPr>
          <a:xfrm>
            <a:off x="1053600" y="1403749"/>
            <a:ext cx="6705250" cy="3153149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8"/>
          <p:cNvSpPr txBox="1"/>
          <p:nvPr/>
        </p:nvSpPr>
        <p:spPr>
          <a:xfrm>
            <a:off x="267900" y="182175"/>
            <a:ext cx="4869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will the game do?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1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8" name="Google Shape;13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9"/>
          <p:cNvSpPr/>
          <p:nvPr/>
        </p:nvSpPr>
        <p:spPr>
          <a:xfrm>
            <a:off x="267900" y="182175"/>
            <a:ext cx="225000" cy="14466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0" name="Google Shape;14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337524"/>
            <a:ext cx="677260" cy="75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9"/>
          <p:cNvPicPr preferRelativeResize="0"/>
          <p:nvPr/>
        </p:nvPicPr>
        <p:blipFill rotWithShape="1">
          <a:blip r:embed="rId5">
            <a:alphaModFix/>
          </a:blip>
          <a:srcRect b="35165" l="0" r="0" t="10465"/>
          <a:stretch/>
        </p:blipFill>
        <p:spPr>
          <a:xfrm>
            <a:off x="1219375" y="2368150"/>
            <a:ext cx="6705250" cy="2050626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9"/>
          <p:cNvSpPr txBox="1"/>
          <p:nvPr/>
        </p:nvSpPr>
        <p:spPr>
          <a:xfrm>
            <a:off x="3805500" y="978675"/>
            <a:ext cx="24645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the play button to preview the game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43" name="Google Shape;143;p19"/>
          <p:cNvCxnSpPr/>
          <p:nvPr/>
        </p:nvCxnSpPr>
        <p:spPr>
          <a:xfrm flipH="1" rot="10800000">
            <a:off x="3514725" y="1797950"/>
            <a:ext cx="816900" cy="6345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144" name="Google Shape;144;p19"/>
          <p:cNvSpPr txBox="1"/>
          <p:nvPr/>
        </p:nvSpPr>
        <p:spPr>
          <a:xfrm>
            <a:off x="267900" y="182175"/>
            <a:ext cx="3537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Let's investigate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" name="Google Shape;150;p2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1" name="Google Shape;15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0"/>
          <p:cNvSpPr/>
          <p:nvPr/>
        </p:nvSpPr>
        <p:spPr>
          <a:xfrm>
            <a:off x="267900" y="182175"/>
            <a:ext cx="225000" cy="1692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3" name="Google Shape;15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566124"/>
            <a:ext cx="677260" cy="75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51200" y="1157325"/>
            <a:ext cx="5633027" cy="3544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0"/>
          <p:cNvSpPr txBox="1"/>
          <p:nvPr/>
        </p:nvSpPr>
        <p:spPr>
          <a:xfrm>
            <a:off x="6679500" y="1921650"/>
            <a:ext cx="2276100" cy="195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game will open in a pop up window.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Move the mouse…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What happens?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6" name="Google Shape;156;p20"/>
          <p:cNvSpPr txBox="1"/>
          <p:nvPr/>
        </p:nvSpPr>
        <p:spPr>
          <a:xfrm>
            <a:off x="267900" y="182175"/>
            <a:ext cx="3979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 example game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2" name="Google Shape;162;p2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3" name="Google Shape;16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1"/>
          <p:cNvSpPr/>
          <p:nvPr/>
        </p:nvSpPr>
        <p:spPr>
          <a:xfrm>
            <a:off x="267900" y="182175"/>
            <a:ext cx="225000" cy="19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5" name="Google Shape;16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94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1"/>
          <p:cNvSpPr txBox="1"/>
          <p:nvPr/>
        </p:nvSpPr>
        <p:spPr>
          <a:xfrm>
            <a:off x="267900" y="182175"/>
            <a:ext cx="3511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Decomposition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7" name="Google Shape;167;p21"/>
          <p:cNvSpPr txBox="1"/>
          <p:nvPr/>
        </p:nvSpPr>
        <p:spPr>
          <a:xfrm>
            <a:off x="783325" y="1249900"/>
            <a:ext cx="7937100" cy="10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Decomposition is the ability to break down a larger task into smaller, more manageable parts.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8" name="Google Shape;168;p21"/>
          <p:cNvSpPr/>
          <p:nvPr/>
        </p:nvSpPr>
        <p:spPr>
          <a:xfrm>
            <a:off x="1362925" y="2405050"/>
            <a:ext cx="6777900" cy="1850400"/>
          </a:xfrm>
          <a:prstGeom prst="roundRect">
            <a:avLst>
              <a:gd fmla="val 16067" name="adj"/>
            </a:avLst>
          </a:prstGeom>
          <a:solidFill>
            <a:schemeClr val="lt2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latin typeface="Montserrat"/>
                <a:ea typeface="Montserrat"/>
                <a:cs typeface="Montserrat"/>
                <a:sym typeface="Montserrat"/>
              </a:rPr>
              <a:t>Breaking down how a game is played, will </a:t>
            </a:r>
            <a:endParaRPr sz="20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latin typeface="Montserrat"/>
                <a:ea typeface="Montserrat"/>
                <a:cs typeface="Montserrat"/>
                <a:sym typeface="Montserrat"/>
              </a:rPr>
              <a:t>help you understand all the parts that go </a:t>
            </a:r>
            <a:endParaRPr sz="20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latin typeface="Montserrat"/>
                <a:ea typeface="Montserrat"/>
                <a:cs typeface="Montserrat"/>
                <a:sym typeface="Montserrat"/>
              </a:rPr>
              <a:t>into creating a computer game.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69" name="Google Shape;169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7234800" y="2485200"/>
            <a:ext cx="1619250" cy="167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