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</p:sldIdLst>
  <p:sldSz cy="5143500" cx="9144000"/>
  <p:notesSz cx="6858000" cy="9144000"/>
  <p:embeddedFontLst>
    <p:embeddedFont>
      <p:font typeface="Montserrat"/>
      <p:regular r:id="rId31"/>
      <p:bold r:id="rId32"/>
      <p:italic r:id="rId33"/>
      <p:boldItalic r:id="rId34"/>
    </p:embeddedFont>
    <p:embeddedFont>
      <p:font typeface="Average"/>
      <p:regular r:id="rId35"/>
    </p:embeddedFont>
    <p:embeddedFont>
      <p:font typeface="Oswald"/>
      <p:regular r:id="rId36"/>
      <p:bold r:id="rId3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55A7EE8-07A5-49E1-9695-733E23610FBE}">
  <a:tblStyle styleId="{F55A7EE8-07A5-49E1-9695-733E23610FB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regular.fntdata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font" Target="fonts/Montserrat-italic.fntdata"/><Relationship Id="rId10" Type="http://schemas.openxmlformats.org/officeDocument/2006/relationships/slide" Target="slides/slide4.xml"/><Relationship Id="rId32" Type="http://schemas.openxmlformats.org/officeDocument/2006/relationships/font" Target="fonts/Montserrat-bold.fntdata"/><Relationship Id="rId13" Type="http://schemas.openxmlformats.org/officeDocument/2006/relationships/slide" Target="slides/slide7.xml"/><Relationship Id="rId35" Type="http://schemas.openxmlformats.org/officeDocument/2006/relationships/font" Target="fonts/Average-regular.fntdata"/><Relationship Id="rId12" Type="http://schemas.openxmlformats.org/officeDocument/2006/relationships/slide" Target="slides/slide6.xml"/><Relationship Id="rId34" Type="http://schemas.openxmlformats.org/officeDocument/2006/relationships/font" Target="fonts/Montserrat-boldItalic.fntdata"/><Relationship Id="rId15" Type="http://schemas.openxmlformats.org/officeDocument/2006/relationships/slide" Target="slides/slide9.xml"/><Relationship Id="rId37" Type="http://schemas.openxmlformats.org/officeDocument/2006/relationships/font" Target="fonts/Oswald-bold.fntdata"/><Relationship Id="rId14" Type="http://schemas.openxmlformats.org/officeDocument/2006/relationships/slide" Target="slides/slide8.xml"/><Relationship Id="rId36" Type="http://schemas.openxmlformats.org/officeDocument/2006/relationships/font" Target="fonts/Oswald-regular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vectors/business-idea-strategy-marketing-4271251/" TargetMode="Externa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7ef936f63e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7ef936f63e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7f7c13c957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7f7c13c957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7ef936f63e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7ef936f63e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7ef936f63e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7ef936f63e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7ef936f63e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7ef936f63e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accent5"/>
                </a:solidFill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https://pixabay.com/vectors/business-idea-strategy-marketing-4271251/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7ef936f63e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7ef936f63e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7ef936f63e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7ef936f63e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7ef936f63e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7ef936f63e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7ef936f63e_0_1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7ef936f63e_0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7ef936f63e_0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7ef936f63e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7f93e50506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7f93e50506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7ef936f63e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7ef936f63e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7ef936f63e_0_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Google Shape;349;g7ef936f63e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7ef936f63e_0_1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7ef936f63e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7ef936f63e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" name="Google Shape;373;g7ef936f63e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89d4544edc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" name="Google Shape;388;g89d4544edc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89d4544ed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89d4544ed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7fa24dc26e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7fa24dc26e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7fa24dc26e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7fa24dc26e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7ef936f63e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7ef936f63e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7ef936f63e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7ef936f63e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7ef936f63e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7ef936f63e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7ef936f63e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7ef936f63e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late">
    <p:bg>
      <p:bgPr>
        <a:solidFill>
          <a:srgbClr val="2F2E2E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16.png"/><Relationship Id="rId6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17.png"/><Relationship Id="rId6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2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10.png"/><Relationship Id="rId6" Type="http://schemas.openxmlformats.org/officeDocument/2006/relationships/image" Target="../media/image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9.png"/><Relationship Id="rId6" Type="http://schemas.openxmlformats.org/officeDocument/2006/relationships/image" Target="../media/image1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18.png"/><Relationship Id="rId6" Type="http://schemas.openxmlformats.org/officeDocument/2006/relationships/image" Target="../media/image1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15.png"/><Relationship Id="rId6" Type="http://schemas.openxmlformats.org/officeDocument/2006/relationships/image" Target="../media/image2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8.png"/><Relationship Id="rId6" Type="http://schemas.openxmlformats.org/officeDocument/2006/relationships/image" Target="../media/image6.png"/><Relationship Id="rId7" Type="http://schemas.openxmlformats.org/officeDocument/2006/relationships/image" Target="../media/image2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2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2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19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/>
          <p:nvPr/>
        </p:nvSpPr>
        <p:spPr>
          <a:xfrm>
            <a:off x="10725" y="1976450"/>
            <a:ext cx="7125900" cy="846600"/>
          </a:xfrm>
          <a:prstGeom prst="rect">
            <a:avLst/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User needs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5960" y="1537013"/>
            <a:ext cx="2141600" cy="191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8" name="Google Shape;198;p22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9" name="Google Shape;19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22"/>
          <p:cNvSpPr/>
          <p:nvPr/>
        </p:nvSpPr>
        <p:spPr>
          <a:xfrm>
            <a:off x="267900" y="182175"/>
            <a:ext cx="225000" cy="1692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1" name="Google Shape;201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566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22"/>
          <p:cNvSpPr txBox="1"/>
          <p:nvPr/>
        </p:nvSpPr>
        <p:spPr>
          <a:xfrm>
            <a:off x="1738050" y="4074225"/>
            <a:ext cx="2292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Rename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3" name="Google Shape;203;p22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an intro page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4" name="Google Shape;204;p22"/>
          <p:cNvSpPr txBox="1"/>
          <p:nvPr/>
        </p:nvSpPr>
        <p:spPr>
          <a:xfrm>
            <a:off x="656950" y="1013750"/>
            <a:ext cx="75966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It is important to name the layout so that you know which is the intro page and for it to be above the other so it plays first when the game starts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05" name="Google Shape;205;p22"/>
          <p:cNvPicPr preferRelativeResize="0"/>
          <p:nvPr/>
        </p:nvPicPr>
        <p:blipFill rotWithShape="1">
          <a:blip r:embed="rId5">
            <a:alphaModFix/>
          </a:blip>
          <a:srcRect b="69616" l="80791" r="0" t="11999"/>
          <a:stretch/>
        </p:blipFill>
        <p:spPr>
          <a:xfrm>
            <a:off x="1354425" y="2190450"/>
            <a:ext cx="3059551" cy="164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22"/>
          <p:cNvPicPr preferRelativeResize="0"/>
          <p:nvPr/>
        </p:nvPicPr>
        <p:blipFill rotWithShape="1">
          <a:blip r:embed="rId6">
            <a:alphaModFix/>
          </a:blip>
          <a:srcRect b="70681" l="80939" r="0" t="12475"/>
          <a:stretch/>
        </p:blipFill>
        <p:spPr>
          <a:xfrm>
            <a:off x="4939800" y="2190450"/>
            <a:ext cx="3313738" cy="164895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2"/>
          <p:cNvSpPr txBox="1"/>
          <p:nvPr/>
        </p:nvSpPr>
        <p:spPr>
          <a:xfrm>
            <a:off x="4939775" y="3996825"/>
            <a:ext cx="33138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and drag the intro page above in order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3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3" name="Google Shape;213;p23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4" name="Google Shape;21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23"/>
          <p:cNvSpPr/>
          <p:nvPr/>
        </p:nvSpPr>
        <p:spPr>
          <a:xfrm>
            <a:off x="267900" y="182175"/>
            <a:ext cx="225000" cy="19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6" name="Google Shape;216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794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23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instructions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8" name="Google Shape;218;p23"/>
          <p:cNvSpPr txBox="1"/>
          <p:nvPr/>
        </p:nvSpPr>
        <p:spPr>
          <a:xfrm>
            <a:off x="678650" y="705350"/>
            <a:ext cx="5618100" cy="7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Double click on the background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19" name="Google Shape;219;p23"/>
          <p:cNvPicPr preferRelativeResize="0"/>
          <p:nvPr/>
        </p:nvPicPr>
        <p:blipFill rotWithShape="1">
          <a:blip r:embed="rId5">
            <a:alphaModFix/>
          </a:blip>
          <a:srcRect b="17834" l="22246" r="37641" t="21441"/>
          <a:stretch/>
        </p:blipFill>
        <p:spPr>
          <a:xfrm>
            <a:off x="1181300" y="1507550"/>
            <a:ext cx="2793476" cy="2381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3"/>
          <p:cNvPicPr preferRelativeResize="0"/>
          <p:nvPr/>
        </p:nvPicPr>
        <p:blipFill rotWithShape="1">
          <a:blip r:embed="rId6">
            <a:alphaModFix/>
          </a:blip>
          <a:srcRect b="21550" l="22150" r="22625" t="23416"/>
          <a:stretch/>
        </p:blipFill>
        <p:spPr>
          <a:xfrm>
            <a:off x="4606550" y="1554350"/>
            <a:ext cx="4076700" cy="22878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23"/>
          <p:cNvSpPr txBox="1"/>
          <p:nvPr/>
        </p:nvSpPr>
        <p:spPr>
          <a:xfrm>
            <a:off x="1333700" y="3946150"/>
            <a:ext cx="2793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‘Text’ the ‘Insert’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2" name="Google Shape;222;p23"/>
          <p:cNvSpPr txBox="1"/>
          <p:nvPr/>
        </p:nvSpPr>
        <p:spPr>
          <a:xfrm>
            <a:off x="5249850" y="3946150"/>
            <a:ext cx="3433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on the background to add to the stage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8" name="Google Shape;228;p24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9" name="Google Shape;22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24"/>
          <p:cNvSpPr/>
          <p:nvPr/>
        </p:nvSpPr>
        <p:spPr>
          <a:xfrm>
            <a:off x="267900" y="182175"/>
            <a:ext cx="225000" cy="19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1" name="Google Shape;231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794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24"/>
          <p:cNvSpPr txBox="1"/>
          <p:nvPr/>
        </p:nvSpPr>
        <p:spPr>
          <a:xfrm>
            <a:off x="630925" y="671625"/>
            <a:ext cx="64455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Use the properties to increase the size of the text, font and bold.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3" name="Google Shape;233;p24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Adding instructions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34" name="Google Shape;234;p24"/>
          <p:cNvPicPr preferRelativeResize="0"/>
          <p:nvPr/>
        </p:nvPicPr>
        <p:blipFill rotWithShape="1">
          <a:blip r:embed="rId5">
            <a:alphaModFix/>
          </a:blip>
          <a:srcRect b="5857" l="0" r="22450" t="12901"/>
          <a:stretch/>
        </p:blipFill>
        <p:spPr>
          <a:xfrm>
            <a:off x="1882888" y="1524675"/>
            <a:ext cx="5378224" cy="3173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0" name="Google Shape;240;p2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1" name="Google Shape;24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25"/>
          <p:cNvSpPr/>
          <p:nvPr/>
        </p:nvSpPr>
        <p:spPr>
          <a:xfrm>
            <a:off x="267900" y="182175"/>
            <a:ext cx="225000" cy="22182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3" name="Google Shape;243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023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25"/>
          <p:cNvSpPr txBox="1"/>
          <p:nvPr/>
        </p:nvSpPr>
        <p:spPr>
          <a:xfrm>
            <a:off x="630925" y="671625"/>
            <a:ext cx="72621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Double click the text to edit the text, 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you can not use enter within the text area.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5" name="Google Shape;245;p25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Adding instructions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46" name="Google Shape;246;p25"/>
          <p:cNvPicPr preferRelativeResize="0"/>
          <p:nvPr/>
        </p:nvPicPr>
        <p:blipFill rotWithShape="1">
          <a:blip r:embed="rId5">
            <a:alphaModFix/>
          </a:blip>
          <a:srcRect b="22376" l="31676" r="31872" t="30355"/>
          <a:stretch/>
        </p:blipFill>
        <p:spPr>
          <a:xfrm>
            <a:off x="1020099" y="1838700"/>
            <a:ext cx="3551899" cy="25937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25"/>
          <p:cNvPicPr preferRelativeResize="0"/>
          <p:nvPr/>
        </p:nvPicPr>
        <p:blipFill rotWithShape="1">
          <a:blip r:embed="rId6">
            <a:alphaModFix/>
          </a:blip>
          <a:srcRect b="20339" l="21147" r="21480" t="20670"/>
          <a:stretch/>
        </p:blipFill>
        <p:spPr>
          <a:xfrm>
            <a:off x="4885775" y="2023325"/>
            <a:ext cx="3831429" cy="221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3" name="Google Shape;253;p2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4" name="Google Shape;25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26"/>
          <p:cNvSpPr/>
          <p:nvPr/>
        </p:nvSpPr>
        <p:spPr>
          <a:xfrm>
            <a:off x="267900" y="182175"/>
            <a:ext cx="225000" cy="2389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6" name="Google Shape;256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251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26"/>
          <p:cNvSpPr txBox="1"/>
          <p:nvPr/>
        </p:nvSpPr>
        <p:spPr>
          <a:xfrm>
            <a:off x="630925" y="671625"/>
            <a:ext cx="72621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There needs a start the game button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Double click the background.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8" name="Google Shape;258;p26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a button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9" name="Google Shape;259;p26"/>
          <p:cNvPicPr preferRelativeResize="0"/>
          <p:nvPr/>
        </p:nvPicPr>
        <p:blipFill rotWithShape="1">
          <a:blip r:embed="rId5">
            <a:alphaModFix/>
          </a:blip>
          <a:srcRect b="18952" l="22479" r="37356" t="20825"/>
          <a:stretch/>
        </p:blipFill>
        <p:spPr>
          <a:xfrm>
            <a:off x="1213850" y="1533450"/>
            <a:ext cx="2906226" cy="245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26"/>
          <p:cNvPicPr preferRelativeResize="0"/>
          <p:nvPr/>
        </p:nvPicPr>
        <p:blipFill rotWithShape="1">
          <a:blip r:embed="rId6">
            <a:alphaModFix/>
          </a:blip>
          <a:srcRect b="21861" l="21644" r="22295" t="22225"/>
          <a:stretch/>
        </p:blipFill>
        <p:spPr>
          <a:xfrm>
            <a:off x="4736325" y="1845400"/>
            <a:ext cx="3529600" cy="1982375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26"/>
          <p:cNvSpPr txBox="1"/>
          <p:nvPr/>
        </p:nvSpPr>
        <p:spPr>
          <a:xfrm>
            <a:off x="1221575" y="4083775"/>
            <a:ext cx="290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‘Button’ then ‘Insert’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2" name="Google Shape;262;p26"/>
          <p:cNvSpPr txBox="1"/>
          <p:nvPr/>
        </p:nvSpPr>
        <p:spPr>
          <a:xfrm>
            <a:off x="4736400" y="4063525"/>
            <a:ext cx="3529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the background to add the button and resize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8" name="Google Shape;268;p2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9" name="Google Shape;269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27"/>
          <p:cNvSpPr/>
          <p:nvPr/>
        </p:nvSpPr>
        <p:spPr>
          <a:xfrm>
            <a:off x="267900" y="182175"/>
            <a:ext cx="225000" cy="2625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1" name="Google Shape;271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480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27"/>
          <p:cNvSpPr txBox="1"/>
          <p:nvPr/>
        </p:nvSpPr>
        <p:spPr>
          <a:xfrm>
            <a:off x="630925" y="900225"/>
            <a:ext cx="72621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On the right hand side of the screen, locate ‘Event sheets’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3" name="Google Shape;273;p27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a button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4" name="Google Shape;274;p27"/>
          <p:cNvPicPr preferRelativeResize="0"/>
          <p:nvPr/>
        </p:nvPicPr>
        <p:blipFill rotWithShape="1">
          <a:blip r:embed="rId5">
            <a:alphaModFix/>
          </a:blip>
          <a:srcRect b="31037" l="80124" r="0" t="12095"/>
          <a:stretch/>
        </p:blipFill>
        <p:spPr>
          <a:xfrm>
            <a:off x="1557025" y="1539984"/>
            <a:ext cx="1963200" cy="3162962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27"/>
          <p:cNvSpPr txBox="1"/>
          <p:nvPr/>
        </p:nvSpPr>
        <p:spPr>
          <a:xfrm>
            <a:off x="4293925" y="2049950"/>
            <a:ext cx="45864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Double click ‘Event sheet 2’ for it to appear as an extra tab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6" name="Google Shape;276;p27"/>
          <p:cNvPicPr preferRelativeResize="0"/>
          <p:nvPr/>
        </p:nvPicPr>
        <p:blipFill rotWithShape="1">
          <a:blip r:embed="rId6">
            <a:alphaModFix/>
          </a:blip>
          <a:srcRect b="83660" l="46905" r="29728" t="12213"/>
          <a:stretch/>
        </p:blipFill>
        <p:spPr>
          <a:xfrm>
            <a:off x="4464625" y="3234549"/>
            <a:ext cx="3943225" cy="392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2" name="Google Shape;282;p2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3" name="Google Shape;283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28"/>
          <p:cNvSpPr/>
          <p:nvPr/>
        </p:nvSpPr>
        <p:spPr>
          <a:xfrm>
            <a:off x="267900" y="182175"/>
            <a:ext cx="225000" cy="2850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5" name="Google Shape;285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709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28"/>
          <p:cNvSpPr txBox="1"/>
          <p:nvPr/>
        </p:nvSpPr>
        <p:spPr>
          <a:xfrm>
            <a:off x="697975" y="182175"/>
            <a:ext cx="5181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Linking the button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7" name="Google Shape;287;p28"/>
          <p:cNvSpPr txBox="1"/>
          <p:nvPr/>
        </p:nvSpPr>
        <p:spPr>
          <a:xfrm>
            <a:off x="697975" y="671625"/>
            <a:ext cx="7195200" cy="3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the ‘Event sheet’ tab and ‘Add event’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88" name="Google Shape;288;p28"/>
          <p:cNvPicPr preferRelativeResize="0"/>
          <p:nvPr/>
        </p:nvPicPr>
        <p:blipFill rotWithShape="1">
          <a:blip r:embed="rId5">
            <a:alphaModFix/>
          </a:blip>
          <a:srcRect b="17965" l="30025" r="29982" t="21971"/>
          <a:stretch/>
        </p:blipFill>
        <p:spPr>
          <a:xfrm>
            <a:off x="1338275" y="1363929"/>
            <a:ext cx="3085000" cy="2609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28"/>
          <p:cNvPicPr preferRelativeResize="0"/>
          <p:nvPr/>
        </p:nvPicPr>
        <p:blipFill rotWithShape="1">
          <a:blip r:embed="rId6">
            <a:alphaModFix/>
          </a:blip>
          <a:srcRect b="18116" l="30335" r="30339" t="21952"/>
          <a:stretch/>
        </p:blipFill>
        <p:spPr>
          <a:xfrm>
            <a:off x="5197825" y="1388000"/>
            <a:ext cx="2984450" cy="2561100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28"/>
          <p:cNvSpPr txBox="1"/>
          <p:nvPr/>
        </p:nvSpPr>
        <p:spPr>
          <a:xfrm>
            <a:off x="1373975" y="4083775"/>
            <a:ext cx="3084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‘Button’ then ‘Next’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1" name="Google Shape;291;p28"/>
          <p:cNvSpPr txBox="1"/>
          <p:nvPr/>
        </p:nvSpPr>
        <p:spPr>
          <a:xfrm>
            <a:off x="5197825" y="4063525"/>
            <a:ext cx="3038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‘On clicked’ then ‘Next’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2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7" name="Google Shape;297;p2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8" name="Google Shape;298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29"/>
          <p:cNvSpPr/>
          <p:nvPr/>
        </p:nvSpPr>
        <p:spPr>
          <a:xfrm>
            <a:off x="267900" y="182175"/>
            <a:ext cx="225000" cy="3150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0" name="Google Shape;300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937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29"/>
          <p:cNvSpPr txBox="1"/>
          <p:nvPr/>
        </p:nvSpPr>
        <p:spPr>
          <a:xfrm>
            <a:off x="697975" y="182175"/>
            <a:ext cx="5181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Linking the button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2" name="Google Shape;302;p29"/>
          <p:cNvSpPr txBox="1"/>
          <p:nvPr/>
        </p:nvSpPr>
        <p:spPr>
          <a:xfrm>
            <a:off x="697975" y="671625"/>
            <a:ext cx="7195200" cy="3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‘Add action’ next to the new event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3" name="Google Shape;303;p29"/>
          <p:cNvSpPr txBox="1"/>
          <p:nvPr/>
        </p:nvSpPr>
        <p:spPr>
          <a:xfrm>
            <a:off x="3405500" y="3575950"/>
            <a:ext cx="28287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‘Go to layout’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‘Next’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4" name="Google Shape;304;p29"/>
          <p:cNvSpPr txBox="1"/>
          <p:nvPr/>
        </p:nvSpPr>
        <p:spPr>
          <a:xfrm>
            <a:off x="6158400" y="3423550"/>
            <a:ext cx="30618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‘Layout 1’ from dropdown</a:t>
            </a:r>
            <a:endParaRPr b="1"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‘Done’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5" name="Google Shape;305;p29"/>
          <p:cNvSpPr txBox="1"/>
          <p:nvPr/>
        </p:nvSpPr>
        <p:spPr>
          <a:xfrm>
            <a:off x="1067025" y="3615525"/>
            <a:ext cx="2379300" cy="3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‘System’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‘Next’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06" name="Google Shape;306;p29"/>
          <p:cNvPicPr preferRelativeResize="0"/>
          <p:nvPr/>
        </p:nvPicPr>
        <p:blipFill rotWithShape="1">
          <a:blip r:embed="rId5">
            <a:alphaModFix/>
          </a:blip>
          <a:srcRect b="18960" l="29748" r="30006" t="21972"/>
          <a:stretch/>
        </p:blipFill>
        <p:spPr>
          <a:xfrm>
            <a:off x="783325" y="1435875"/>
            <a:ext cx="2469765" cy="2041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29"/>
          <p:cNvPicPr preferRelativeResize="0"/>
          <p:nvPr/>
        </p:nvPicPr>
        <p:blipFill rotWithShape="1">
          <a:blip r:embed="rId6">
            <a:alphaModFix/>
          </a:blip>
          <a:srcRect b="16252" l="30053" r="29359" t="20996"/>
          <a:stretch/>
        </p:blipFill>
        <p:spPr>
          <a:xfrm>
            <a:off x="3473051" y="1435875"/>
            <a:ext cx="2334600" cy="2032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29"/>
          <p:cNvPicPr preferRelativeResize="0"/>
          <p:nvPr/>
        </p:nvPicPr>
        <p:blipFill rotWithShape="1">
          <a:blip r:embed="rId7">
            <a:alphaModFix/>
          </a:blip>
          <a:srcRect b="28802" l="32383" r="33482" t="33802"/>
          <a:stretch/>
        </p:blipFill>
        <p:spPr>
          <a:xfrm>
            <a:off x="5951400" y="1544126"/>
            <a:ext cx="2944022" cy="181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3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4" name="Google Shape;314;p3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5" name="Google Shape;315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30"/>
          <p:cNvSpPr/>
          <p:nvPr/>
        </p:nvSpPr>
        <p:spPr>
          <a:xfrm>
            <a:off x="267900" y="182175"/>
            <a:ext cx="225000" cy="33111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7" name="Google Shape;317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166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30"/>
          <p:cNvSpPr txBox="1"/>
          <p:nvPr/>
        </p:nvSpPr>
        <p:spPr>
          <a:xfrm>
            <a:off x="783325" y="258375"/>
            <a:ext cx="5568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preview and test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319" name="Google Shape;319;p30"/>
          <p:cNvGraphicFramePr/>
          <p:nvPr/>
        </p:nvGraphicFramePr>
        <p:xfrm>
          <a:off x="1076525" y="20589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{F55A7EE8-07A5-49E1-9695-733E23610FBE}</a:tableStyleId>
              </a:tblPr>
              <a:tblGrid>
                <a:gridCol w="1836525"/>
                <a:gridCol w="2337300"/>
                <a:gridCol w="1769325"/>
                <a:gridCol w="12958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intro page is displayed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When the game starts the intro page is seen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button takes the user to the next page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When the user clicks the button the game page is shown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text and button are clearly visible</a:t>
                      </a:r>
                      <a:endParaRPr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When the game starts the text and button can be seen clearly</a:t>
                      </a:r>
                      <a:endParaRPr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320" name="Google Shape;320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825332">
            <a:off x="1122971" y="9243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30"/>
          <p:cNvSpPr txBox="1"/>
          <p:nvPr/>
        </p:nvSpPr>
        <p:spPr>
          <a:xfrm>
            <a:off x="1679813" y="1060138"/>
            <a:ext cx="2270100" cy="4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3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7" name="Google Shape;327;p31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8" name="Google Shape;328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31"/>
          <p:cNvSpPr/>
          <p:nvPr/>
        </p:nvSpPr>
        <p:spPr>
          <a:xfrm>
            <a:off x="267900" y="182175"/>
            <a:ext cx="225000" cy="3621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30" name="Google Shape;330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394924"/>
            <a:ext cx="677260" cy="75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825332">
            <a:off x="1122971" y="9243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31"/>
          <p:cNvSpPr txBox="1"/>
          <p:nvPr/>
        </p:nvSpPr>
        <p:spPr>
          <a:xfrm>
            <a:off x="1679813" y="1060138"/>
            <a:ext cx="2270100" cy="4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333" name="Google Shape;333;p31"/>
          <p:cNvGraphicFramePr/>
          <p:nvPr/>
        </p:nvGraphicFramePr>
        <p:xfrm>
          <a:off x="1076525" y="20589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{F55A7EE8-07A5-49E1-9695-733E23610FBE}</a:tableStyleId>
              </a:tblPr>
              <a:tblGrid>
                <a:gridCol w="1836525"/>
                <a:gridCol w="2337300"/>
                <a:gridCol w="1951875"/>
                <a:gridCol w="11133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intro page is displayed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When the game starts the intro page is seen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intro page is shown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button takes the user to the next page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When the user clicks the button the game page is shown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button when clicked worked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text and button are clearly visible</a:t>
                      </a:r>
                      <a:endParaRPr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When the game starts the text and button can be seen clearly</a:t>
                      </a:r>
                      <a:endParaRPr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text and button are too big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Resize to top left of area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334" name="Google Shape;334;p31"/>
          <p:cNvSpPr txBox="1"/>
          <p:nvPr/>
        </p:nvSpPr>
        <p:spPr>
          <a:xfrm>
            <a:off x="783325" y="258375"/>
            <a:ext cx="5568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preview and test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6" name="Google Shape;66;p14"/>
          <p:cNvSpPr/>
          <p:nvPr/>
        </p:nvSpPr>
        <p:spPr>
          <a:xfrm>
            <a:off x="267900" y="600075"/>
            <a:ext cx="225000" cy="43365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4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4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between audience types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an instructions page with start button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demonstrate an effective testing table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3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0" name="Google Shape;340;p32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1" name="Google Shape;341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32"/>
          <p:cNvSpPr/>
          <p:nvPr/>
        </p:nvSpPr>
        <p:spPr>
          <a:xfrm>
            <a:off x="267900" y="182175"/>
            <a:ext cx="225000" cy="3771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3" name="Google Shape;343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623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32"/>
          <p:cNvSpPr txBox="1"/>
          <p:nvPr/>
        </p:nvSpPr>
        <p:spPr>
          <a:xfrm>
            <a:off x="783325" y="669075"/>
            <a:ext cx="7937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Resize text to 30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5" name="Google Shape;345;p32"/>
          <p:cNvSpPr txBox="1"/>
          <p:nvPr/>
        </p:nvSpPr>
        <p:spPr>
          <a:xfrm>
            <a:off x="783325" y="258375"/>
            <a:ext cx="5568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Resize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46" name="Google Shape;346;p32"/>
          <p:cNvPicPr preferRelativeResize="0"/>
          <p:nvPr/>
        </p:nvPicPr>
        <p:blipFill rotWithShape="1">
          <a:blip r:embed="rId5">
            <a:alphaModFix/>
          </a:blip>
          <a:srcRect b="5898" l="560" r="79900" t="44654"/>
          <a:stretch/>
        </p:blipFill>
        <p:spPr>
          <a:xfrm>
            <a:off x="3737000" y="1339450"/>
            <a:ext cx="2349475" cy="3348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33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2" name="Google Shape;352;p33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53" name="Google Shape;353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33"/>
          <p:cNvSpPr/>
          <p:nvPr/>
        </p:nvSpPr>
        <p:spPr>
          <a:xfrm>
            <a:off x="267900" y="182175"/>
            <a:ext cx="225000" cy="40077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55" name="Google Shape;355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852124"/>
            <a:ext cx="677260" cy="75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33"/>
          <p:cNvPicPr preferRelativeResize="0"/>
          <p:nvPr/>
        </p:nvPicPr>
        <p:blipFill rotWithShape="1">
          <a:blip r:embed="rId5">
            <a:alphaModFix/>
          </a:blip>
          <a:srcRect b="22168" l="21866" r="22915" t="21736"/>
          <a:stretch/>
        </p:blipFill>
        <p:spPr>
          <a:xfrm>
            <a:off x="2288650" y="1542800"/>
            <a:ext cx="4926450" cy="2818200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p33"/>
          <p:cNvSpPr txBox="1"/>
          <p:nvPr/>
        </p:nvSpPr>
        <p:spPr>
          <a:xfrm>
            <a:off x="783325" y="669075"/>
            <a:ext cx="7937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Reposition to the top left 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8" name="Google Shape;358;p33"/>
          <p:cNvSpPr txBox="1"/>
          <p:nvPr/>
        </p:nvSpPr>
        <p:spPr>
          <a:xfrm>
            <a:off x="783325" y="258375"/>
            <a:ext cx="5568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Reposition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3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4" name="Google Shape;364;p34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65" name="Google Shape;365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34"/>
          <p:cNvSpPr/>
          <p:nvPr/>
        </p:nvSpPr>
        <p:spPr>
          <a:xfrm>
            <a:off x="267900" y="182175"/>
            <a:ext cx="225000" cy="42861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67" name="Google Shape;367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080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p34"/>
          <p:cNvSpPr txBox="1"/>
          <p:nvPr/>
        </p:nvSpPr>
        <p:spPr>
          <a:xfrm>
            <a:off x="1011925" y="1882950"/>
            <a:ext cx="64248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to the testing table a further test now the change has been made.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Test when you preview the game the text and button are clearly visible to start the game.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9" name="Google Shape;369;p34"/>
          <p:cNvSpPr txBox="1"/>
          <p:nvPr/>
        </p:nvSpPr>
        <p:spPr>
          <a:xfrm>
            <a:off x="344100" y="182175"/>
            <a:ext cx="4304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preview and test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70" name="Google Shape;370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7368110" y="1963700"/>
            <a:ext cx="1047750" cy="17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3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76" name="Google Shape;376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35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78" name="Google Shape;378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Google Shape;379;p35"/>
          <p:cNvSpPr/>
          <p:nvPr/>
        </p:nvSpPr>
        <p:spPr>
          <a:xfrm>
            <a:off x="382050" y="4331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Reflect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0" name="Google Shape;380;p35"/>
          <p:cNvSpPr/>
          <p:nvPr/>
        </p:nvSpPr>
        <p:spPr>
          <a:xfrm>
            <a:off x="382050" y="12027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Evaluate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1" name="Google Shape;381;p35"/>
          <p:cNvSpPr/>
          <p:nvPr/>
        </p:nvSpPr>
        <p:spPr>
          <a:xfrm>
            <a:off x="382050" y="19723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Assess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2" name="Google Shape;382;p35"/>
          <p:cNvSpPr/>
          <p:nvPr/>
        </p:nvSpPr>
        <p:spPr>
          <a:xfrm>
            <a:off x="382050" y="27419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Challenge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3" name="Google Shape;383;p35"/>
          <p:cNvSpPr/>
          <p:nvPr/>
        </p:nvSpPr>
        <p:spPr>
          <a:xfrm>
            <a:off x="382050" y="3511550"/>
            <a:ext cx="2754000" cy="6390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How to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4" name="Google Shape;384;p35"/>
          <p:cNvSpPr/>
          <p:nvPr/>
        </p:nvSpPr>
        <p:spPr>
          <a:xfrm>
            <a:off x="3624450" y="1348600"/>
            <a:ext cx="5143500" cy="2511300"/>
          </a:xfrm>
          <a:prstGeom prst="roundRect">
            <a:avLst>
              <a:gd fmla="val 6312" name="adj"/>
            </a:avLst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Create your own steps to link a button to move between pages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85" name="Google Shape;385;p35"/>
          <p:cNvCxnSpPr>
            <a:stCxn id="383" idx="3"/>
            <a:endCxn id="384" idx="1"/>
          </p:cNvCxnSpPr>
          <p:nvPr/>
        </p:nvCxnSpPr>
        <p:spPr>
          <a:xfrm flipH="1" rot="10800000">
            <a:off x="3136050" y="2604350"/>
            <a:ext cx="488400" cy="12267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3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91" name="Google Shape;391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p36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93" name="Google Shape;393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94" name="Google Shape;394;p36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5" name="Google Shape;395;p36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between audience types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an instructions page with start button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demonstrate an effective testing table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/>
          <p:nvPr/>
        </p:nvSpPr>
        <p:spPr>
          <a:xfrm>
            <a:off x="1135600" y="2782225"/>
            <a:ext cx="2115000" cy="503400"/>
          </a:xfrm>
          <a:prstGeom prst="roundRect">
            <a:avLst>
              <a:gd fmla="val 8772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Aspirer</a:t>
            </a:r>
            <a:endParaRPr b="1" sz="18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7" name="Google Shape;77;p1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8" name="Google Shape;78;p1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5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0" name="Google Shape;8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5"/>
          <p:cNvSpPr txBox="1"/>
          <p:nvPr/>
        </p:nvSpPr>
        <p:spPr>
          <a:xfrm>
            <a:off x="679200" y="182175"/>
            <a:ext cx="535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Psychometric Audience Profile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" name="Google Shape;83;p15"/>
          <p:cNvSpPr txBox="1"/>
          <p:nvPr/>
        </p:nvSpPr>
        <p:spPr>
          <a:xfrm>
            <a:off x="907000" y="1097599"/>
            <a:ext cx="7479600" cy="16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An audience defined by how they think and by their values, attitudes and lifestyle (VALs).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Young and Rubicam, a marketing and communications company developed a method of categorization: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" name="Google Shape;84;p15"/>
          <p:cNvSpPr/>
          <p:nvPr/>
        </p:nvSpPr>
        <p:spPr>
          <a:xfrm>
            <a:off x="1135600" y="3584125"/>
            <a:ext cx="2115000" cy="503400"/>
          </a:xfrm>
          <a:prstGeom prst="roundRect">
            <a:avLst>
              <a:gd fmla="val 8772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Reformer</a:t>
            </a:r>
            <a:endParaRPr b="1" sz="18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5" name="Google Shape;85;p15"/>
          <p:cNvSpPr/>
          <p:nvPr/>
        </p:nvSpPr>
        <p:spPr>
          <a:xfrm>
            <a:off x="3743100" y="2782225"/>
            <a:ext cx="2115000" cy="503400"/>
          </a:xfrm>
          <a:prstGeom prst="roundRect">
            <a:avLst>
              <a:gd fmla="val 8772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Explorer</a:t>
            </a:r>
            <a:endParaRPr b="1" sz="18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6" name="Google Shape;86;p15"/>
          <p:cNvSpPr/>
          <p:nvPr/>
        </p:nvSpPr>
        <p:spPr>
          <a:xfrm>
            <a:off x="3743100" y="3584125"/>
            <a:ext cx="2115000" cy="503400"/>
          </a:xfrm>
          <a:prstGeom prst="roundRect">
            <a:avLst>
              <a:gd fmla="val 8772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Resigned</a:t>
            </a:r>
            <a:endParaRPr b="1" sz="18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7" name="Google Shape;87;p15"/>
          <p:cNvSpPr/>
          <p:nvPr/>
        </p:nvSpPr>
        <p:spPr>
          <a:xfrm>
            <a:off x="6350600" y="2782225"/>
            <a:ext cx="2115000" cy="503400"/>
          </a:xfrm>
          <a:prstGeom prst="roundRect">
            <a:avLst>
              <a:gd fmla="val 8772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Mainstreamer</a:t>
            </a:r>
            <a:endParaRPr b="1" sz="18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8" name="Google Shape;88;p15"/>
          <p:cNvSpPr/>
          <p:nvPr/>
        </p:nvSpPr>
        <p:spPr>
          <a:xfrm>
            <a:off x="6350600" y="3584125"/>
            <a:ext cx="2115000" cy="503400"/>
          </a:xfrm>
          <a:prstGeom prst="roundRect">
            <a:avLst>
              <a:gd fmla="val 8772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Struggler</a:t>
            </a:r>
            <a:endParaRPr b="1" sz="18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9" name="Google Shape;89;p15"/>
          <p:cNvSpPr/>
          <p:nvPr/>
        </p:nvSpPr>
        <p:spPr>
          <a:xfrm>
            <a:off x="3743100" y="4275900"/>
            <a:ext cx="2115000" cy="503400"/>
          </a:xfrm>
          <a:prstGeom prst="roundRect">
            <a:avLst>
              <a:gd fmla="val 8772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Suceeder</a:t>
            </a:r>
            <a:endParaRPr b="1" sz="18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2707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" name="Google Shape;96;p1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16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8" name="Google Shape;98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6"/>
          <p:cNvSpPr txBox="1"/>
          <p:nvPr/>
        </p:nvSpPr>
        <p:spPr>
          <a:xfrm>
            <a:off x="1551725" y="172575"/>
            <a:ext cx="6706200" cy="10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5.1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Can you label the descriptions with the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correct category title?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1" name="Google Shape;101;p16"/>
          <p:cNvSpPr/>
          <p:nvPr/>
        </p:nvSpPr>
        <p:spPr>
          <a:xfrm>
            <a:off x="1575880" y="1357800"/>
            <a:ext cx="7364100" cy="4179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latin typeface="Montserrat"/>
                <a:ea typeface="Montserrat"/>
                <a:cs typeface="Montserrat"/>
                <a:sym typeface="Montserrat"/>
              </a:rPr>
              <a:t>Mainly older people who built their own attitudes over time. Believe in tradition and institutions they trust and believe in for safety and survival.</a:t>
            </a:r>
            <a:endParaRPr b="1"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2" name="Google Shape;102;p16"/>
          <p:cNvSpPr/>
          <p:nvPr/>
        </p:nvSpPr>
        <p:spPr>
          <a:xfrm>
            <a:off x="1576009" y="4441775"/>
            <a:ext cx="7338900" cy="4638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latin typeface="Montserrat"/>
                <a:ea typeface="Montserrat"/>
                <a:cs typeface="Montserrat"/>
                <a:sym typeface="Montserrat"/>
              </a:rPr>
              <a:t>Has a ‘live for the day’ attitude and doesn’t look to the future. See themselves as victims with physical skills to help them in society. They seek escape.</a:t>
            </a:r>
            <a:endParaRPr b="1"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" name="Google Shape;103;p16"/>
          <p:cNvSpPr/>
          <p:nvPr/>
        </p:nvSpPr>
        <p:spPr>
          <a:xfrm>
            <a:off x="1575725" y="4028450"/>
            <a:ext cx="7364100" cy="3036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latin typeface="Montserrat"/>
                <a:ea typeface="Montserrat"/>
                <a:cs typeface="Montserrat"/>
                <a:sym typeface="Montserrat"/>
              </a:rPr>
              <a:t>Likes to discover new things and is attracted to new or innovative products.</a:t>
            </a:r>
            <a:endParaRPr b="1"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4" name="Google Shape;104;p16"/>
          <p:cNvSpPr/>
          <p:nvPr/>
        </p:nvSpPr>
        <p:spPr>
          <a:xfrm>
            <a:off x="1575880" y="1878750"/>
            <a:ext cx="7364100" cy="4179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latin typeface="Montserrat"/>
                <a:ea typeface="Montserrat"/>
                <a:cs typeface="Montserrat"/>
                <a:sym typeface="Montserrat"/>
              </a:rPr>
              <a:t>Makes up 40% of the population. Stick to tried and tested products with value for money. Seek security and don’t take risks.</a:t>
            </a:r>
            <a:endParaRPr b="1"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5" name="Google Shape;105;p16"/>
          <p:cNvSpPr/>
          <p:nvPr/>
        </p:nvSpPr>
        <p:spPr>
          <a:xfrm>
            <a:off x="1575880" y="2399675"/>
            <a:ext cx="7364100" cy="4179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latin typeface="Montserrat"/>
                <a:ea typeface="Montserrat"/>
                <a:cs typeface="Montserrat"/>
                <a:sym typeface="Montserrat"/>
              </a:rPr>
              <a:t>Want status in society, pay for luxury items and will use credit. Stylish and on trend and influenced by celebrities</a:t>
            </a:r>
            <a:endParaRPr b="1"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6" name="Google Shape;106;p16"/>
          <p:cNvSpPr/>
          <p:nvPr/>
        </p:nvSpPr>
        <p:spPr>
          <a:xfrm>
            <a:off x="1575932" y="2927300"/>
            <a:ext cx="7364100" cy="4179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latin typeface="Montserrat"/>
                <a:ea typeface="Montserrat"/>
                <a:cs typeface="Montserrat"/>
                <a:sym typeface="Montserrat"/>
              </a:rPr>
              <a:t>Defined by self-esteem and self-improvement. Not materialistic or impressed by status. Stick to good for them or the environment.</a:t>
            </a:r>
            <a:endParaRPr b="1"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7" name="Google Shape;107;p16"/>
          <p:cNvSpPr/>
          <p:nvPr/>
        </p:nvSpPr>
        <p:spPr>
          <a:xfrm>
            <a:off x="1575880" y="3454925"/>
            <a:ext cx="7364100" cy="4638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latin typeface="Montserrat"/>
                <a:ea typeface="Montserrat"/>
                <a:cs typeface="Montserrat"/>
                <a:sym typeface="Montserrat"/>
              </a:rPr>
              <a:t>High social status, in control of their lives. They believe they deserve the best and will choose brands accordingly. They seek control.</a:t>
            </a:r>
            <a:endParaRPr b="1"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8" name="Google Shape;108;p16"/>
          <p:cNvSpPr/>
          <p:nvPr/>
        </p:nvSpPr>
        <p:spPr>
          <a:xfrm>
            <a:off x="122175" y="2420675"/>
            <a:ext cx="1355400" cy="375900"/>
          </a:xfrm>
          <a:prstGeom prst="roundRect">
            <a:avLst>
              <a:gd fmla="val 8772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" name="Google Shape;109;p16"/>
          <p:cNvSpPr/>
          <p:nvPr/>
        </p:nvSpPr>
        <p:spPr>
          <a:xfrm>
            <a:off x="106075" y="2923775"/>
            <a:ext cx="1355400" cy="417900"/>
          </a:xfrm>
          <a:prstGeom prst="roundRect">
            <a:avLst>
              <a:gd fmla="val 8772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0" name="Google Shape;110;p16"/>
          <p:cNvSpPr/>
          <p:nvPr/>
        </p:nvSpPr>
        <p:spPr>
          <a:xfrm>
            <a:off x="122175" y="4040100"/>
            <a:ext cx="1355400" cy="303600"/>
          </a:xfrm>
          <a:prstGeom prst="roundRect">
            <a:avLst>
              <a:gd fmla="val 8772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1" name="Google Shape;111;p16"/>
          <p:cNvSpPr/>
          <p:nvPr/>
        </p:nvSpPr>
        <p:spPr>
          <a:xfrm>
            <a:off x="127975" y="1338400"/>
            <a:ext cx="1355400" cy="417900"/>
          </a:xfrm>
          <a:prstGeom prst="roundRect">
            <a:avLst>
              <a:gd fmla="val 8772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2" name="Google Shape;112;p16"/>
          <p:cNvSpPr/>
          <p:nvPr/>
        </p:nvSpPr>
        <p:spPr>
          <a:xfrm>
            <a:off x="122175" y="1875575"/>
            <a:ext cx="1355400" cy="417900"/>
          </a:xfrm>
          <a:prstGeom prst="roundRect">
            <a:avLst>
              <a:gd fmla="val 8772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3" name="Google Shape;113;p16"/>
          <p:cNvSpPr/>
          <p:nvPr/>
        </p:nvSpPr>
        <p:spPr>
          <a:xfrm>
            <a:off x="122175" y="4441775"/>
            <a:ext cx="1355400" cy="463800"/>
          </a:xfrm>
          <a:prstGeom prst="roundRect">
            <a:avLst>
              <a:gd fmla="val 8772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4" name="Google Shape;114;p16"/>
          <p:cNvSpPr/>
          <p:nvPr/>
        </p:nvSpPr>
        <p:spPr>
          <a:xfrm>
            <a:off x="122175" y="3454950"/>
            <a:ext cx="1355400" cy="463800"/>
          </a:xfrm>
          <a:prstGeom prst="roundRect">
            <a:avLst>
              <a:gd fmla="val 8772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2707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1" name="Google Shape;121;p1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17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3" name="Google Shape;12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7"/>
          <p:cNvSpPr txBox="1"/>
          <p:nvPr/>
        </p:nvSpPr>
        <p:spPr>
          <a:xfrm>
            <a:off x="1551725" y="172575"/>
            <a:ext cx="6706200" cy="10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5.1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Can you label the descriptions with the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correct category title?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6" name="Google Shape;126;p17"/>
          <p:cNvSpPr/>
          <p:nvPr/>
        </p:nvSpPr>
        <p:spPr>
          <a:xfrm>
            <a:off x="1575880" y="1357800"/>
            <a:ext cx="7354500" cy="4179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latin typeface="Montserrat"/>
                <a:ea typeface="Montserrat"/>
                <a:cs typeface="Montserrat"/>
                <a:sym typeface="Montserrat"/>
              </a:rPr>
              <a:t>Mainly older people who built their own attitudes over time. Believe in tradition and institutions they trust and believe in for safety and survival.</a:t>
            </a:r>
            <a:endParaRPr b="1"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7" name="Google Shape;127;p17"/>
          <p:cNvSpPr/>
          <p:nvPr/>
        </p:nvSpPr>
        <p:spPr>
          <a:xfrm>
            <a:off x="1576009" y="4441775"/>
            <a:ext cx="7329600" cy="4638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latin typeface="Montserrat"/>
                <a:ea typeface="Montserrat"/>
                <a:cs typeface="Montserrat"/>
                <a:sym typeface="Montserrat"/>
              </a:rPr>
              <a:t>Has a ‘live for the day’ attitude and doesn’t look to the future. See themselves as victims with physical skills to help them in society. They seek escape.</a:t>
            </a:r>
            <a:endParaRPr b="1"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8" name="Google Shape;128;p17"/>
          <p:cNvSpPr/>
          <p:nvPr/>
        </p:nvSpPr>
        <p:spPr>
          <a:xfrm>
            <a:off x="1575725" y="4028450"/>
            <a:ext cx="7354500" cy="3036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latin typeface="Montserrat"/>
                <a:ea typeface="Montserrat"/>
                <a:cs typeface="Montserrat"/>
                <a:sym typeface="Montserrat"/>
              </a:rPr>
              <a:t>Likes to discover new things and is attracted to new or innovative products.</a:t>
            </a:r>
            <a:endParaRPr b="1"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9" name="Google Shape;129;p17"/>
          <p:cNvSpPr/>
          <p:nvPr/>
        </p:nvSpPr>
        <p:spPr>
          <a:xfrm>
            <a:off x="1575880" y="1878750"/>
            <a:ext cx="7354500" cy="4179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latin typeface="Montserrat"/>
                <a:ea typeface="Montserrat"/>
                <a:cs typeface="Montserrat"/>
                <a:sym typeface="Montserrat"/>
              </a:rPr>
              <a:t>Makes up 40% of the population. Stick to tried and tested products with value for money. Seek security and don’t take risks.</a:t>
            </a:r>
            <a:endParaRPr b="1"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0" name="Google Shape;130;p17"/>
          <p:cNvSpPr/>
          <p:nvPr/>
        </p:nvSpPr>
        <p:spPr>
          <a:xfrm>
            <a:off x="1575880" y="2399675"/>
            <a:ext cx="7354500" cy="4179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latin typeface="Montserrat"/>
                <a:ea typeface="Montserrat"/>
                <a:cs typeface="Montserrat"/>
                <a:sym typeface="Montserrat"/>
              </a:rPr>
              <a:t>Want status in society, pay for luxury items and will use credit. Stylish and on trend and influenced by celebrities</a:t>
            </a:r>
            <a:endParaRPr b="1"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1" name="Google Shape;131;p17"/>
          <p:cNvSpPr/>
          <p:nvPr/>
        </p:nvSpPr>
        <p:spPr>
          <a:xfrm>
            <a:off x="1575932" y="2927300"/>
            <a:ext cx="7354500" cy="4179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latin typeface="Montserrat"/>
                <a:ea typeface="Montserrat"/>
                <a:cs typeface="Montserrat"/>
                <a:sym typeface="Montserrat"/>
              </a:rPr>
              <a:t>Defined by self-esteem and self-improvement. Not materialistic or impressed by status. Stick to good for them or the environment.</a:t>
            </a:r>
            <a:endParaRPr b="1"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2" name="Google Shape;132;p17"/>
          <p:cNvSpPr/>
          <p:nvPr/>
        </p:nvSpPr>
        <p:spPr>
          <a:xfrm>
            <a:off x="1575880" y="3454925"/>
            <a:ext cx="7354500" cy="4638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latin typeface="Montserrat"/>
                <a:ea typeface="Montserrat"/>
                <a:cs typeface="Montserrat"/>
                <a:sym typeface="Montserrat"/>
              </a:rPr>
              <a:t>High social status, in control of their lives. They believe they deserve the best and will choose brands accordingly. They seek control.</a:t>
            </a:r>
            <a:endParaRPr b="1"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3" name="Google Shape;133;p17"/>
          <p:cNvSpPr/>
          <p:nvPr/>
        </p:nvSpPr>
        <p:spPr>
          <a:xfrm>
            <a:off x="122175" y="2420675"/>
            <a:ext cx="1355400" cy="375900"/>
          </a:xfrm>
          <a:prstGeom prst="roundRect">
            <a:avLst>
              <a:gd fmla="val 8772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Aspirer</a:t>
            </a:r>
            <a:endParaRPr b="1" sz="12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4" name="Google Shape;134;p17"/>
          <p:cNvSpPr/>
          <p:nvPr/>
        </p:nvSpPr>
        <p:spPr>
          <a:xfrm>
            <a:off x="106075" y="2923775"/>
            <a:ext cx="1355400" cy="417900"/>
          </a:xfrm>
          <a:prstGeom prst="roundRect">
            <a:avLst>
              <a:gd fmla="val 8772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Reformer</a:t>
            </a:r>
            <a:endParaRPr b="1" sz="12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5" name="Google Shape;135;p17"/>
          <p:cNvSpPr/>
          <p:nvPr/>
        </p:nvSpPr>
        <p:spPr>
          <a:xfrm>
            <a:off x="122175" y="4040100"/>
            <a:ext cx="1355400" cy="303600"/>
          </a:xfrm>
          <a:prstGeom prst="roundRect">
            <a:avLst>
              <a:gd fmla="val 8772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Explorer</a:t>
            </a:r>
            <a:endParaRPr b="1" sz="12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6" name="Google Shape;136;p17"/>
          <p:cNvSpPr/>
          <p:nvPr/>
        </p:nvSpPr>
        <p:spPr>
          <a:xfrm>
            <a:off x="127975" y="1338400"/>
            <a:ext cx="1355400" cy="417900"/>
          </a:xfrm>
          <a:prstGeom prst="roundRect">
            <a:avLst>
              <a:gd fmla="val 8772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Resigned</a:t>
            </a:r>
            <a:endParaRPr b="1" sz="12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7" name="Google Shape;137;p17"/>
          <p:cNvSpPr/>
          <p:nvPr/>
        </p:nvSpPr>
        <p:spPr>
          <a:xfrm>
            <a:off x="122175" y="1875575"/>
            <a:ext cx="1355400" cy="417900"/>
          </a:xfrm>
          <a:prstGeom prst="roundRect">
            <a:avLst>
              <a:gd fmla="val 8772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Mainstreamer</a:t>
            </a:r>
            <a:endParaRPr b="1" sz="12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8" name="Google Shape;138;p17"/>
          <p:cNvSpPr/>
          <p:nvPr/>
        </p:nvSpPr>
        <p:spPr>
          <a:xfrm>
            <a:off x="122175" y="4441775"/>
            <a:ext cx="1355400" cy="463800"/>
          </a:xfrm>
          <a:prstGeom prst="roundRect">
            <a:avLst>
              <a:gd fmla="val 8772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Struggler</a:t>
            </a:r>
            <a:endParaRPr b="1" sz="12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9" name="Google Shape;139;p17"/>
          <p:cNvSpPr/>
          <p:nvPr/>
        </p:nvSpPr>
        <p:spPr>
          <a:xfrm>
            <a:off x="122175" y="3454950"/>
            <a:ext cx="1355400" cy="463800"/>
          </a:xfrm>
          <a:prstGeom prst="roundRect">
            <a:avLst>
              <a:gd fmla="val 8772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Succeeder</a:t>
            </a:r>
            <a:endParaRPr b="1" sz="12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1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46" name="Google Shape;14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18"/>
          <p:cNvSpPr/>
          <p:nvPr/>
        </p:nvSpPr>
        <p:spPr>
          <a:xfrm>
            <a:off x="267900" y="182175"/>
            <a:ext cx="225000" cy="753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8" name="Google Shape;14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651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18"/>
          <p:cNvSpPr txBox="1"/>
          <p:nvPr/>
        </p:nvSpPr>
        <p:spPr>
          <a:xfrm>
            <a:off x="4810975" y="2329200"/>
            <a:ext cx="34173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Menu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Open recent OR open from where saved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file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0" name="Google Shape;150;p18"/>
          <p:cNvSpPr txBox="1"/>
          <p:nvPr/>
        </p:nvSpPr>
        <p:spPr>
          <a:xfrm>
            <a:off x="554726" y="324975"/>
            <a:ext cx="3743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Open </a:t>
            </a: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Construct 3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51" name="Google Shape;151;p18"/>
          <p:cNvCxnSpPr/>
          <p:nvPr/>
        </p:nvCxnSpPr>
        <p:spPr>
          <a:xfrm>
            <a:off x="3857625" y="1864525"/>
            <a:ext cx="1928700" cy="4821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  <p:pic>
        <p:nvPicPr>
          <p:cNvPr id="152" name="Google Shape;152;p18"/>
          <p:cNvPicPr preferRelativeResize="0"/>
          <p:nvPr/>
        </p:nvPicPr>
        <p:blipFill rotWithShape="1">
          <a:blip r:embed="rId5">
            <a:alphaModFix/>
          </a:blip>
          <a:srcRect b="26236" l="0" r="72308" t="11871"/>
          <a:stretch/>
        </p:blipFill>
        <p:spPr>
          <a:xfrm>
            <a:off x="1011925" y="1027925"/>
            <a:ext cx="2890877" cy="3634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8" name="Google Shape;158;p1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9" name="Google Shape;15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19"/>
          <p:cNvSpPr/>
          <p:nvPr/>
        </p:nvSpPr>
        <p:spPr>
          <a:xfrm>
            <a:off x="267900" y="182175"/>
            <a:ext cx="225000" cy="10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1" name="Google Shape;161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880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19"/>
          <p:cNvSpPr txBox="1"/>
          <p:nvPr/>
        </p:nvSpPr>
        <p:spPr>
          <a:xfrm>
            <a:off x="742875" y="182175"/>
            <a:ext cx="4250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Question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3" name="Google Shape;163;p19"/>
          <p:cNvSpPr txBox="1"/>
          <p:nvPr/>
        </p:nvSpPr>
        <p:spPr>
          <a:xfrm>
            <a:off x="1435700" y="1507175"/>
            <a:ext cx="65784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How does the user know how to play the game?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What needs to be added?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4" name="Google Shape;164;p19"/>
          <p:cNvSpPr txBox="1"/>
          <p:nvPr/>
        </p:nvSpPr>
        <p:spPr>
          <a:xfrm>
            <a:off x="1421550" y="3471350"/>
            <a:ext cx="65784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Instructions</a:t>
            </a:r>
            <a:endParaRPr sz="30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0" name="Google Shape;170;p2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1" name="Google Shape;17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0"/>
          <p:cNvSpPr/>
          <p:nvPr/>
        </p:nvSpPr>
        <p:spPr>
          <a:xfrm>
            <a:off x="267900" y="182175"/>
            <a:ext cx="225000" cy="1285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3" name="Google Shape;173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108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0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an intro page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5" name="Google Shape;175;p20"/>
          <p:cNvSpPr txBox="1"/>
          <p:nvPr/>
        </p:nvSpPr>
        <p:spPr>
          <a:xfrm>
            <a:off x="678650" y="630200"/>
            <a:ext cx="77034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To add a title page you need to add a new layout to design a 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separate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page.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6" name="Google Shape;176;p20"/>
          <p:cNvSpPr txBox="1"/>
          <p:nvPr/>
        </p:nvSpPr>
        <p:spPr>
          <a:xfrm>
            <a:off x="4379800" y="2191825"/>
            <a:ext cx="4318200" cy="189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Right click on ‘Layout’ on the right hand side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‘Add layout’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7" name="Google Shape;177;p20"/>
          <p:cNvPicPr preferRelativeResize="0"/>
          <p:nvPr/>
        </p:nvPicPr>
        <p:blipFill rotWithShape="1">
          <a:blip r:embed="rId5">
            <a:alphaModFix/>
          </a:blip>
          <a:srcRect b="31434" l="80191" r="0" t="12451"/>
          <a:stretch/>
        </p:blipFill>
        <p:spPr>
          <a:xfrm>
            <a:off x="1415750" y="1662200"/>
            <a:ext cx="1963200" cy="313170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8" name="Google Shape;178;p20"/>
          <p:cNvCxnSpPr/>
          <p:nvPr/>
        </p:nvCxnSpPr>
        <p:spPr>
          <a:xfrm>
            <a:off x="3014050" y="2344150"/>
            <a:ext cx="1182300" cy="87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stealth"/>
            <a:tailEnd len="med" w="med" type="non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4" name="Google Shape;184;p21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5" name="Google Shape;18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1"/>
          <p:cNvSpPr/>
          <p:nvPr/>
        </p:nvSpPr>
        <p:spPr>
          <a:xfrm>
            <a:off x="267900" y="182175"/>
            <a:ext cx="225000" cy="14466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7" name="Google Shape;187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337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1"/>
          <p:cNvSpPr txBox="1"/>
          <p:nvPr/>
        </p:nvSpPr>
        <p:spPr>
          <a:xfrm>
            <a:off x="5327025" y="3668300"/>
            <a:ext cx="33750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‘Add event sheet’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89" name="Google Shape;189;p21"/>
          <p:cNvPicPr preferRelativeResize="0"/>
          <p:nvPr/>
        </p:nvPicPr>
        <p:blipFill rotWithShape="1">
          <a:blip r:embed="rId5">
            <a:alphaModFix/>
          </a:blip>
          <a:srcRect b="37412" l="37110" r="33944" t="49271"/>
          <a:stretch/>
        </p:blipFill>
        <p:spPr>
          <a:xfrm>
            <a:off x="1028700" y="2016549"/>
            <a:ext cx="4617775" cy="1196225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1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an intro page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91" name="Google Shape;191;p21"/>
          <p:cNvCxnSpPr/>
          <p:nvPr/>
        </p:nvCxnSpPr>
        <p:spPr>
          <a:xfrm>
            <a:off x="2128700" y="2984250"/>
            <a:ext cx="3425100" cy="9147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stealth"/>
            <a:tailEnd len="med" w="med" type="none"/>
          </a:ln>
        </p:spPr>
      </p:cxnSp>
      <p:sp>
        <p:nvSpPr>
          <p:cNvPr id="192" name="Google Shape;192;p21"/>
          <p:cNvSpPr txBox="1"/>
          <p:nvPr/>
        </p:nvSpPr>
        <p:spPr>
          <a:xfrm>
            <a:off x="656950" y="632750"/>
            <a:ext cx="56172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It is important to add a new layout and event sheet so the pages can be linked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