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y="5143500" cx="9144000"/>
  <p:notesSz cx="6858000" cy="9144000"/>
  <p:embeddedFontLst>
    <p:embeddedFont>
      <p:font typeface="Montserrat"/>
      <p:regular r:id="rId28"/>
      <p:bold r:id="rId29"/>
      <p:italic r:id="rId30"/>
      <p:boldItalic r:id="rId31"/>
    </p:embeddedFont>
    <p:embeddedFont>
      <p:font typeface="Average"/>
      <p:regular r:id="rId32"/>
    </p:embeddedFont>
    <p:embeddedFont>
      <p:font typeface="Oswald"/>
      <p:regular r:id="rId33"/>
      <p:bold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CDDD9F8-4BA9-45FF-B22C-38EA5B128B44}">
  <a:tblStyle styleId="{7CDDD9F8-4BA9-45FF-B22C-38EA5B128B4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Montserrat-regular.fntdata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Montserrat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boldItalic.fntdata"/><Relationship Id="rId30" Type="http://schemas.openxmlformats.org/officeDocument/2006/relationships/font" Target="fonts/Montserrat-italic.fntdata"/><Relationship Id="rId11" Type="http://schemas.openxmlformats.org/officeDocument/2006/relationships/slide" Target="slides/slide5.xml"/><Relationship Id="rId33" Type="http://schemas.openxmlformats.org/officeDocument/2006/relationships/font" Target="fonts/Oswald-regular.fntdata"/><Relationship Id="rId10" Type="http://schemas.openxmlformats.org/officeDocument/2006/relationships/slide" Target="slides/slide4.xml"/><Relationship Id="rId32" Type="http://schemas.openxmlformats.org/officeDocument/2006/relationships/font" Target="fonts/Average-regular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34" Type="http://schemas.openxmlformats.org/officeDocument/2006/relationships/font" Target="fonts/Oswald-bold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7ef936f63e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7ef936f63e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7f7c13c957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7f7c13c957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7ef936f63e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7ef936f63e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7ef936f63e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7ef936f63e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ef936f63e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ef936f63e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7ef936f63e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7ef936f63e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7ef936f63e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7ef936f63e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84e349749e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84e349749e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7ef936f63e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7ef936f63e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7ef936f63e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7ef936f63e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84b953fa9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84b953fa9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7ef936f63e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7ef936f63e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88f6b5916f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88f6b5916f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88f6b5916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88f6b5916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84b953fa94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84b953fa94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8478f26d83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8478f26d83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84e349749e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84e349749e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7ef936f63e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7ef936f63e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7ef936f63e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7ef936f63e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7ef936f63e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7ef936f63e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rgbClr val="2F2E2E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0.png"/><Relationship Id="rId6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3.png"/><Relationship Id="rId6" Type="http://schemas.openxmlformats.org/officeDocument/2006/relationships/image" Target="../media/image16.png"/><Relationship Id="rId7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4.png"/><Relationship Id="rId7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4.png"/><Relationship Id="rId7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/>
          <p:nvPr/>
        </p:nvSpPr>
        <p:spPr>
          <a:xfrm>
            <a:off x="10725" y="1976450"/>
            <a:ext cx="7125900" cy="846600"/>
          </a:xfrm>
          <a:prstGeom prst="rect">
            <a:avLst/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Compound conditional statements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5960" y="1537013"/>
            <a:ext cx="2141600" cy="191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4" name="Google Shape;174;p2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5" name="Google Shape;17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2"/>
          <p:cNvSpPr/>
          <p:nvPr/>
        </p:nvSpPr>
        <p:spPr>
          <a:xfrm>
            <a:off x="267900" y="182175"/>
            <a:ext cx="225000" cy="14466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7" name="Google Shape;177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337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2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events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9" name="Google Shape;179;p22"/>
          <p:cNvSpPr txBox="1"/>
          <p:nvPr/>
        </p:nvSpPr>
        <p:spPr>
          <a:xfrm>
            <a:off x="1170375" y="4113625"/>
            <a:ext cx="33057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‘Toast’ sprite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0" name="Google Shape;180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47050" y="1189787"/>
            <a:ext cx="3352351" cy="280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190250" y="1189788"/>
            <a:ext cx="3305701" cy="2782346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2"/>
          <p:cNvSpPr txBox="1"/>
          <p:nvPr/>
        </p:nvSpPr>
        <p:spPr>
          <a:xfrm>
            <a:off x="5190250" y="3990825"/>
            <a:ext cx="33057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‘on collision with another object’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8" name="Google Shape;188;p2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9" name="Google Shape;18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3"/>
          <p:cNvSpPr/>
          <p:nvPr/>
        </p:nvSpPr>
        <p:spPr>
          <a:xfrm>
            <a:off x="267900" y="182175"/>
            <a:ext cx="225000" cy="2060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1" name="Google Shape;191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642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3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events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3" name="Google Shape;193;p23"/>
          <p:cNvSpPr txBox="1"/>
          <p:nvPr/>
        </p:nvSpPr>
        <p:spPr>
          <a:xfrm>
            <a:off x="5604425" y="1938300"/>
            <a:ext cx="3249300" cy="236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the object for collision with = Toastman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‘Done’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4" name="Google Shape;194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72060" y="1354975"/>
            <a:ext cx="4643640" cy="28558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0" name="Google Shape;200;p2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1" name="Google Shape;20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4"/>
          <p:cNvSpPr/>
          <p:nvPr/>
        </p:nvSpPr>
        <p:spPr>
          <a:xfrm>
            <a:off x="267900" y="182175"/>
            <a:ext cx="225000" cy="23220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3" name="Google Shape;203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947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4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events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5" name="Google Shape;205;p24"/>
          <p:cNvPicPr preferRelativeResize="0"/>
          <p:nvPr/>
        </p:nvPicPr>
        <p:blipFill rotWithShape="1">
          <a:blip r:embed="rId5">
            <a:alphaModFix/>
          </a:blip>
          <a:srcRect b="9115" l="0" r="0" t="0"/>
          <a:stretch/>
        </p:blipFill>
        <p:spPr>
          <a:xfrm>
            <a:off x="829175" y="1420625"/>
            <a:ext cx="7629801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4"/>
          <p:cNvSpPr txBox="1"/>
          <p:nvPr/>
        </p:nvSpPr>
        <p:spPr>
          <a:xfrm>
            <a:off x="1082275" y="2614550"/>
            <a:ext cx="6931800" cy="23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 now have an event with no action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At present nothing would happen when the toast collides with the main sprite.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2" name="Google Shape;212;p2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3" name="Google Shape;21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5"/>
          <p:cNvSpPr/>
          <p:nvPr/>
        </p:nvSpPr>
        <p:spPr>
          <a:xfrm>
            <a:off x="267900" y="182175"/>
            <a:ext cx="225000" cy="2309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5" name="Google Shape;215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175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25"/>
          <p:cNvSpPr txBox="1"/>
          <p:nvPr/>
        </p:nvSpPr>
        <p:spPr>
          <a:xfrm>
            <a:off x="678650" y="182175"/>
            <a:ext cx="5220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compound conditional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7" name="Google Shape;217;p25"/>
          <p:cNvSpPr txBox="1"/>
          <p:nvPr/>
        </p:nvSpPr>
        <p:spPr>
          <a:xfrm>
            <a:off x="678650" y="403575"/>
            <a:ext cx="5581800" cy="116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compound conditional has two conditions that must be true for the action to take place.</a:t>
            </a:r>
            <a:endParaRPr b="1"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8" name="Google Shape;218;p25"/>
          <p:cNvPicPr preferRelativeResize="0"/>
          <p:nvPr/>
        </p:nvPicPr>
        <p:blipFill rotWithShape="1">
          <a:blip r:embed="rId5">
            <a:alphaModFix/>
          </a:blip>
          <a:srcRect b="49600" l="21142" r="62129" t="11785"/>
          <a:stretch/>
        </p:blipFill>
        <p:spPr>
          <a:xfrm>
            <a:off x="1109075" y="1471037"/>
            <a:ext cx="1816302" cy="222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5"/>
          <p:cNvPicPr preferRelativeResize="0"/>
          <p:nvPr/>
        </p:nvPicPr>
        <p:blipFill rotWithShape="1">
          <a:blip r:embed="rId6">
            <a:alphaModFix/>
          </a:blip>
          <a:srcRect b="19428" l="33311" r="32933" t="28259"/>
          <a:stretch/>
        </p:blipFill>
        <p:spPr>
          <a:xfrm>
            <a:off x="3618313" y="1580362"/>
            <a:ext cx="2439573" cy="2005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5"/>
          <p:cNvPicPr preferRelativeResize="0"/>
          <p:nvPr/>
        </p:nvPicPr>
        <p:blipFill rotWithShape="1">
          <a:blip r:embed="rId7">
            <a:alphaModFix/>
          </a:blip>
          <a:srcRect b="19833" l="33057" r="33456" t="27487"/>
          <a:stretch/>
        </p:blipFill>
        <p:spPr>
          <a:xfrm>
            <a:off x="6413300" y="1536912"/>
            <a:ext cx="2507477" cy="2092849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5"/>
          <p:cNvSpPr txBox="1"/>
          <p:nvPr/>
        </p:nvSpPr>
        <p:spPr>
          <a:xfrm>
            <a:off x="678650" y="3882675"/>
            <a:ext cx="28014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91599" lvl="0" marL="1799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Right Click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91599" lvl="0" marL="179999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‘Add another condition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2" name="Google Shape;222;p25"/>
          <p:cNvSpPr txBox="1"/>
          <p:nvPr/>
        </p:nvSpPr>
        <p:spPr>
          <a:xfrm>
            <a:off x="3976075" y="3882675"/>
            <a:ext cx="18705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91599" lvl="0" marL="1799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‘Toast’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91599" lvl="0" marL="179999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3" name="Google Shape;223;p25"/>
          <p:cNvSpPr txBox="1"/>
          <p:nvPr/>
        </p:nvSpPr>
        <p:spPr>
          <a:xfrm>
            <a:off x="6762000" y="3970775"/>
            <a:ext cx="20865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91599" lvl="0" marL="1799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‘is visible’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91599" lvl="0" marL="179999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lang="en-GB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9" name="Google Shape;229;p2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0" name="Google Shape;23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26"/>
          <p:cNvSpPr/>
          <p:nvPr/>
        </p:nvSpPr>
        <p:spPr>
          <a:xfrm>
            <a:off x="267900" y="182175"/>
            <a:ext cx="225000" cy="2614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2" name="Google Shape;232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480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6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actions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4" name="Google Shape;234;p26"/>
          <p:cNvSpPr txBox="1"/>
          <p:nvPr/>
        </p:nvSpPr>
        <p:spPr>
          <a:xfrm>
            <a:off x="678650" y="629150"/>
            <a:ext cx="61914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‘Add action’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5" name="Google Shape;235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69685" y="1323200"/>
            <a:ext cx="4121085" cy="345565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6"/>
          <p:cNvSpPr txBox="1"/>
          <p:nvPr/>
        </p:nvSpPr>
        <p:spPr>
          <a:xfrm>
            <a:off x="804850" y="2404000"/>
            <a:ext cx="33057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‘Toast’ sprite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2" name="Google Shape;242;p2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3" name="Google Shape;24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7"/>
          <p:cNvSpPr/>
          <p:nvPr/>
        </p:nvSpPr>
        <p:spPr>
          <a:xfrm>
            <a:off x="267900" y="182175"/>
            <a:ext cx="225000" cy="302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5" name="Google Shape;245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785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27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Adding actions</a:t>
            </a:r>
            <a:endParaRPr b="1" sz="2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47" name="Google Shape;247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53225" y="1067002"/>
            <a:ext cx="4368800" cy="3683408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27"/>
          <p:cNvSpPr txBox="1"/>
          <p:nvPr/>
        </p:nvSpPr>
        <p:spPr>
          <a:xfrm>
            <a:off x="5535750" y="2142750"/>
            <a:ext cx="3201900" cy="85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‘Start fade’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‘Done’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4" name="Google Shape;254;p2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5" name="Google Shape;25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28"/>
          <p:cNvSpPr/>
          <p:nvPr/>
        </p:nvSpPr>
        <p:spPr>
          <a:xfrm>
            <a:off x="267900" y="182175"/>
            <a:ext cx="225000" cy="3064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7" name="Google Shape;257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937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28"/>
          <p:cNvSpPr txBox="1"/>
          <p:nvPr/>
        </p:nvSpPr>
        <p:spPr>
          <a:xfrm>
            <a:off x="630925" y="182175"/>
            <a:ext cx="5198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Adding events and actions</a:t>
            </a:r>
            <a:endParaRPr b="1" sz="2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9" name="Google Shape;259;p28"/>
          <p:cNvSpPr txBox="1"/>
          <p:nvPr/>
        </p:nvSpPr>
        <p:spPr>
          <a:xfrm>
            <a:off x="927475" y="1655975"/>
            <a:ext cx="7289400" cy="14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</a:t>
            </a:r>
            <a:r>
              <a:rPr lang="en-GB" sz="2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 Toast collides with Toastman and toast is visible:</a:t>
            </a:r>
            <a:endParaRPr sz="2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-GB" sz="2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</a:t>
            </a:r>
            <a:r>
              <a:rPr lang="en-GB" sz="2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</a:t>
            </a:r>
            <a:r>
              <a:rPr lang="en-GB" sz="2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hen toast starts to fade</a:t>
            </a:r>
            <a:endParaRPr sz="2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60" name="Google Shape;260;p28"/>
          <p:cNvPicPr preferRelativeResize="0"/>
          <p:nvPr/>
        </p:nvPicPr>
        <p:blipFill rotWithShape="1">
          <a:blip r:embed="rId5">
            <a:alphaModFix/>
          </a:blip>
          <a:srcRect b="80802" l="21184" r="50778" t="11909"/>
          <a:stretch/>
        </p:blipFill>
        <p:spPr>
          <a:xfrm>
            <a:off x="927350" y="3246975"/>
            <a:ext cx="7289299" cy="1005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6" name="Google Shape;266;p2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7" name="Google Shape;267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9"/>
          <p:cNvSpPr/>
          <p:nvPr/>
        </p:nvSpPr>
        <p:spPr>
          <a:xfrm>
            <a:off x="267900" y="182175"/>
            <a:ext cx="225000" cy="34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9" name="Google Shape;269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242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29"/>
          <p:cNvSpPr txBox="1"/>
          <p:nvPr/>
        </p:nvSpPr>
        <p:spPr>
          <a:xfrm>
            <a:off x="3262325" y="1587425"/>
            <a:ext cx="5441100" cy="16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It is important when creating programs to add comments to help understand what a section is programmed to do.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Right click on the action 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‘Add comment’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 comment is typed above the action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1" name="Google Shape;271;p29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Adding comments</a:t>
            </a:r>
            <a:endParaRPr b="1" sz="2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2" name="Google Shape;272;p29"/>
          <p:cNvPicPr preferRelativeResize="0"/>
          <p:nvPr/>
        </p:nvPicPr>
        <p:blipFill rotWithShape="1">
          <a:blip r:embed="rId5">
            <a:alphaModFix/>
          </a:blip>
          <a:srcRect b="36983" l="60162" r="26898" t="18447"/>
          <a:stretch/>
        </p:blipFill>
        <p:spPr>
          <a:xfrm>
            <a:off x="1173500" y="1116650"/>
            <a:ext cx="1698648" cy="329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8" name="Google Shape;278;p3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9" name="Google Shape;27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30"/>
          <p:cNvSpPr/>
          <p:nvPr/>
        </p:nvSpPr>
        <p:spPr>
          <a:xfrm>
            <a:off x="267900" y="182175"/>
            <a:ext cx="225000" cy="36516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1" name="Google Shape;281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471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30"/>
          <p:cNvSpPr txBox="1"/>
          <p:nvPr/>
        </p:nvSpPr>
        <p:spPr>
          <a:xfrm>
            <a:off x="630925" y="666575"/>
            <a:ext cx="72621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Holding Control, click and drag the Toast object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this will duplicate the toast and the code with it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3" name="Google Shape;283;p30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Creating more toast</a:t>
            </a:r>
            <a:endParaRPr b="1" sz="25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4" name="Google Shape;284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15400" y="1439225"/>
            <a:ext cx="5746799" cy="3497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0" name="Google Shape;290;p3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1" name="Google Shape;291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31"/>
          <p:cNvSpPr/>
          <p:nvPr/>
        </p:nvSpPr>
        <p:spPr>
          <a:xfrm>
            <a:off x="267900" y="182175"/>
            <a:ext cx="225000" cy="3996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3" name="Google Shape;293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85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31"/>
          <p:cNvSpPr txBox="1"/>
          <p:nvPr/>
        </p:nvSpPr>
        <p:spPr>
          <a:xfrm>
            <a:off x="1360875" y="182175"/>
            <a:ext cx="4948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preview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95" name="Google Shape;295;p31"/>
          <p:cNvGraphicFramePr/>
          <p:nvPr/>
        </p:nvGraphicFramePr>
        <p:xfrm>
          <a:off x="1076525" y="2111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{7CDDD9F8-4BA9-45FF-B22C-38EA5B128B44}</a:tableStyleId>
              </a:tblPr>
              <a:tblGrid>
                <a:gridCol w="1836525"/>
                <a:gridCol w="2337300"/>
                <a:gridCol w="1769325"/>
                <a:gridCol w="12958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Move toastman over toast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Toast fades when toastman collides with it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296" name="Google Shape;296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25332">
            <a:off x="691671" y="167713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31"/>
          <p:cNvSpPr txBox="1"/>
          <p:nvPr/>
        </p:nvSpPr>
        <p:spPr>
          <a:xfrm>
            <a:off x="1360863" y="584588"/>
            <a:ext cx="22701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4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how a compound conditional statement is structured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compound conditional event and action for a collision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stage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3" name="Google Shape;30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32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5" name="Google Shape;305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32"/>
          <p:cNvSpPr/>
          <p:nvPr/>
        </p:nvSpPr>
        <p:spPr>
          <a:xfrm>
            <a:off x="382050" y="4331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E9E9E"/>
                </a:solidFill>
                <a:latin typeface="Montserrat"/>
                <a:ea typeface="Montserrat"/>
                <a:cs typeface="Montserrat"/>
                <a:sym typeface="Montserrat"/>
              </a:rPr>
              <a:t>Reflect</a:t>
            </a:r>
            <a:endParaRPr b="1" sz="2400">
              <a:solidFill>
                <a:srgbClr val="9E9E9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7" name="Google Shape;307;p32"/>
          <p:cNvSpPr/>
          <p:nvPr/>
        </p:nvSpPr>
        <p:spPr>
          <a:xfrm>
            <a:off x="382050" y="12027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Evaluate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8" name="Google Shape;308;p32"/>
          <p:cNvSpPr/>
          <p:nvPr/>
        </p:nvSpPr>
        <p:spPr>
          <a:xfrm>
            <a:off x="382050" y="19723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Assess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9" name="Google Shape;309;p32"/>
          <p:cNvSpPr/>
          <p:nvPr/>
        </p:nvSpPr>
        <p:spPr>
          <a:xfrm>
            <a:off x="382050" y="27419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Challenge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0" name="Google Shape;310;p32"/>
          <p:cNvSpPr/>
          <p:nvPr/>
        </p:nvSpPr>
        <p:spPr>
          <a:xfrm>
            <a:off x="382050" y="35115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How to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1" name="Google Shape;311;p32"/>
          <p:cNvSpPr/>
          <p:nvPr/>
        </p:nvSpPr>
        <p:spPr>
          <a:xfrm>
            <a:off x="3624450" y="1348600"/>
            <a:ext cx="5143500" cy="3417300"/>
          </a:xfrm>
          <a:prstGeom prst="roundRect">
            <a:avLst>
              <a:gd fmla="val 6312" name="adj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If both the conditions must be True for the action to be activated. How would it be written if either or both had to be True to activate the action?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How would this be written as a compound conditional statement?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Why would this not be good within the game?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12" name="Google Shape;312;p32"/>
          <p:cNvCxnSpPr>
            <a:stCxn id="309" idx="3"/>
            <a:endCxn id="311" idx="1"/>
          </p:cNvCxnSpPr>
          <p:nvPr/>
        </p:nvCxnSpPr>
        <p:spPr>
          <a:xfrm flipH="1" rot="10800000">
            <a:off x="3136050" y="3057250"/>
            <a:ext cx="488400" cy="42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18" name="Google Shape;31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Google Shape;319;p33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0" name="Google Shape;320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33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2" name="Google Shape;322;p33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how a compound conditional statement is structured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compound conditional event and action for a collision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stage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Google Shape;77;p1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5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9" name="Google Shape;7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 txBox="1"/>
          <p:nvPr/>
        </p:nvSpPr>
        <p:spPr>
          <a:xfrm>
            <a:off x="679200" y="182175"/>
            <a:ext cx="535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Conditional Statements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" name="Google Shape;82;p15"/>
          <p:cNvSpPr txBox="1"/>
          <p:nvPr/>
        </p:nvSpPr>
        <p:spPr>
          <a:xfrm>
            <a:off x="783325" y="1097600"/>
            <a:ext cx="78747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conditional statement is used to determine an outcome based on if the condition is true.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15"/>
          <p:cNvSpPr/>
          <p:nvPr/>
        </p:nvSpPr>
        <p:spPr>
          <a:xfrm>
            <a:off x="1431300" y="2048300"/>
            <a:ext cx="3140700" cy="1631100"/>
          </a:xfrm>
          <a:prstGeom prst="roundRect">
            <a:avLst>
              <a:gd fmla="val 6831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Conditional statement is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600">
                <a:latin typeface="Montserrat"/>
                <a:ea typeface="Montserrat"/>
                <a:cs typeface="Montserrat"/>
                <a:sym typeface="Montserrat"/>
              </a:rPr>
              <a:t>if you are a girl</a:t>
            </a:r>
            <a:endParaRPr b="1"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15"/>
          <p:cNvSpPr/>
          <p:nvPr/>
        </p:nvSpPr>
        <p:spPr>
          <a:xfrm>
            <a:off x="5098650" y="2048300"/>
            <a:ext cx="3140700" cy="1631100"/>
          </a:xfrm>
          <a:prstGeom prst="roundRect">
            <a:avLst>
              <a:gd fmla="val 6831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If you are a girl: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    Then touch your head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else: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latin typeface="Montserrat"/>
                <a:ea typeface="Montserrat"/>
                <a:cs typeface="Montserrat"/>
                <a:sym typeface="Montserrat"/>
              </a:rPr>
              <a:t>    Then touch your toes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" name="Google Shape;85;p15"/>
          <p:cNvSpPr txBox="1"/>
          <p:nvPr/>
        </p:nvSpPr>
        <p:spPr>
          <a:xfrm>
            <a:off x="890200" y="4056925"/>
            <a:ext cx="78747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If the answer to the conditional statement ‘if you are a girl’ is True then the code indented (moved in) underneath is run.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6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3" name="Google Shape;9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6"/>
          <p:cNvSpPr txBox="1"/>
          <p:nvPr/>
        </p:nvSpPr>
        <p:spPr>
          <a:xfrm>
            <a:off x="679200" y="182175"/>
            <a:ext cx="567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3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Compound conditional statements</a:t>
            </a:r>
            <a:endParaRPr b="1" sz="23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Google Shape;96;p16"/>
          <p:cNvSpPr txBox="1"/>
          <p:nvPr/>
        </p:nvSpPr>
        <p:spPr>
          <a:xfrm>
            <a:off x="783325" y="1250000"/>
            <a:ext cx="7874700" cy="376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compound conditional statement has more than one condition that is tested to see if they are True, with the use of AND/OR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use of AND shows that both conditions need to be True for the ‘then’ section to be carried out.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" name="Google Shape;97;p16"/>
          <p:cNvSpPr/>
          <p:nvPr/>
        </p:nvSpPr>
        <p:spPr>
          <a:xfrm>
            <a:off x="834500" y="2119250"/>
            <a:ext cx="7874700" cy="141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i</a:t>
            </a: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f </a:t>
            </a: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you are hungry </a:t>
            </a: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AND </a:t>
            </a: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there is food in the fridge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   </a:t>
            </a: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t</a:t>
            </a: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hen</a:t>
            </a: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 make some lunch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4" name="Google Shape;104;p1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7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6" name="Google Shape;10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7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9.1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write the compound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conditional statement?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" name="Google Shape;109;p17"/>
          <p:cNvSpPr txBox="1"/>
          <p:nvPr/>
        </p:nvSpPr>
        <p:spPr>
          <a:xfrm>
            <a:off x="1039425" y="3246825"/>
            <a:ext cx="7618500" cy="176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write the compound conditional statement for moving to the next level?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" name="Google Shape;110;p17"/>
          <p:cNvSpPr/>
          <p:nvPr/>
        </p:nvSpPr>
        <p:spPr>
          <a:xfrm>
            <a:off x="835125" y="1864200"/>
            <a:ext cx="7874700" cy="141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1" name="Google Shape;111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63220" y="2116076"/>
            <a:ext cx="875036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60992" y="2055301"/>
            <a:ext cx="1194317" cy="103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7"/>
          <p:cNvSpPr txBox="1"/>
          <p:nvPr/>
        </p:nvSpPr>
        <p:spPr>
          <a:xfrm>
            <a:off x="1924050" y="1923000"/>
            <a:ext cx="5837100" cy="129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A game you are playing allows you to move to the next level when you have collected 10 coins and have a key.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" name="Google Shape;120;p1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18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2" name="Google Shape;122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8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9.1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write the compound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conditional statement?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5" name="Google Shape;125;p18"/>
          <p:cNvSpPr txBox="1"/>
          <p:nvPr/>
        </p:nvSpPr>
        <p:spPr>
          <a:xfrm>
            <a:off x="1551725" y="3246825"/>
            <a:ext cx="7106400" cy="176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</a:t>
            </a: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 10 coins collected AND player has a key: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then move to next level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6" name="Google Shape;126;p18"/>
          <p:cNvSpPr/>
          <p:nvPr/>
        </p:nvSpPr>
        <p:spPr>
          <a:xfrm>
            <a:off x="835125" y="1864200"/>
            <a:ext cx="7874700" cy="141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7" name="Google Shape;127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63220" y="2116076"/>
            <a:ext cx="875036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60992" y="2055301"/>
            <a:ext cx="1194317" cy="103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8"/>
          <p:cNvSpPr txBox="1"/>
          <p:nvPr/>
        </p:nvSpPr>
        <p:spPr>
          <a:xfrm>
            <a:off x="1924050" y="1923000"/>
            <a:ext cx="5837100" cy="129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A game you are playing allows you to move to the next level when you have collected 10 coins and have a key.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1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36" name="Google Shape;13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9"/>
          <p:cNvSpPr/>
          <p:nvPr/>
        </p:nvSpPr>
        <p:spPr>
          <a:xfrm>
            <a:off x="267900" y="182175"/>
            <a:ext cx="225000" cy="753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8" name="Google Shape;138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651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9"/>
          <p:cNvSpPr txBox="1"/>
          <p:nvPr/>
        </p:nvSpPr>
        <p:spPr>
          <a:xfrm>
            <a:off x="554726" y="324975"/>
            <a:ext cx="3743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Open </a:t>
            </a: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Construct 3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0" name="Google Shape;140;p19"/>
          <p:cNvPicPr preferRelativeResize="0"/>
          <p:nvPr/>
        </p:nvPicPr>
        <p:blipFill rotWithShape="1">
          <a:blip r:embed="rId5">
            <a:alphaModFix/>
          </a:blip>
          <a:srcRect b="26236" l="0" r="72308" t="11871"/>
          <a:stretch/>
        </p:blipFill>
        <p:spPr>
          <a:xfrm>
            <a:off x="1011925" y="1027925"/>
            <a:ext cx="2890877" cy="3634551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9"/>
          <p:cNvSpPr txBox="1"/>
          <p:nvPr/>
        </p:nvSpPr>
        <p:spPr>
          <a:xfrm>
            <a:off x="4810975" y="2329200"/>
            <a:ext cx="34173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Menu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Open recent OR open from where saved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file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42" name="Google Shape;142;p19"/>
          <p:cNvCxnSpPr/>
          <p:nvPr/>
        </p:nvCxnSpPr>
        <p:spPr>
          <a:xfrm>
            <a:off x="3857625" y="1864525"/>
            <a:ext cx="1928700" cy="4821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8" name="Google Shape;148;p2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9" name="Google Shape;14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0"/>
          <p:cNvSpPr/>
          <p:nvPr/>
        </p:nvSpPr>
        <p:spPr>
          <a:xfrm>
            <a:off x="267900" y="182175"/>
            <a:ext cx="225000" cy="10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1" name="Google Shape;151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880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0"/>
          <p:cNvSpPr txBox="1"/>
          <p:nvPr/>
        </p:nvSpPr>
        <p:spPr>
          <a:xfrm>
            <a:off x="742875" y="182175"/>
            <a:ext cx="4250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events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" name="Google Shape;153;p20"/>
          <p:cNvSpPr txBox="1"/>
          <p:nvPr/>
        </p:nvSpPr>
        <p:spPr>
          <a:xfrm>
            <a:off x="742875" y="650000"/>
            <a:ext cx="4839000" cy="4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the event tab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4" name="Google Shape;154;p20"/>
          <p:cNvSpPr txBox="1"/>
          <p:nvPr/>
        </p:nvSpPr>
        <p:spPr>
          <a:xfrm>
            <a:off x="671050" y="2700350"/>
            <a:ext cx="8045400" cy="13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Within the event tab, conditions can be set to be used within the game creation.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These can be conditional statements and compound conditional statements.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5" name="Google Shape;155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64000" y="1635425"/>
            <a:ext cx="3859500" cy="5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1" name="Google Shape;161;p2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2" name="Google Shape;16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1"/>
          <p:cNvSpPr/>
          <p:nvPr/>
        </p:nvSpPr>
        <p:spPr>
          <a:xfrm>
            <a:off x="267900" y="182175"/>
            <a:ext cx="225000" cy="1285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4" name="Google Shape;164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108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1"/>
          <p:cNvSpPr txBox="1"/>
          <p:nvPr/>
        </p:nvSpPr>
        <p:spPr>
          <a:xfrm>
            <a:off x="678650" y="182175"/>
            <a:ext cx="5262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events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6" name="Google Shape;166;p21"/>
          <p:cNvSpPr txBox="1"/>
          <p:nvPr/>
        </p:nvSpPr>
        <p:spPr>
          <a:xfrm>
            <a:off x="985850" y="1031175"/>
            <a:ext cx="7249500" cy="116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if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Toast touched by Toastman sprite and Toast is visible: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</a:t>
            </a:r>
            <a:r>
              <a:rPr b="1"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</a:t>
            </a:r>
            <a:r>
              <a:rPr b="1"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hen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fade out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This is what the event will look like: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7" name="Google Shape;167;p21"/>
          <p:cNvSpPr txBox="1"/>
          <p:nvPr/>
        </p:nvSpPr>
        <p:spPr>
          <a:xfrm>
            <a:off x="985850" y="3482925"/>
            <a:ext cx="7249500" cy="7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Double click or select ‘Add event’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68" name="Google Shape;168;p21"/>
          <p:cNvPicPr preferRelativeResize="0"/>
          <p:nvPr/>
        </p:nvPicPr>
        <p:blipFill rotWithShape="1">
          <a:blip r:embed="rId5">
            <a:alphaModFix/>
          </a:blip>
          <a:srcRect b="80802" l="21184" r="50778" t="11909"/>
          <a:stretch/>
        </p:blipFill>
        <p:spPr>
          <a:xfrm>
            <a:off x="965950" y="2469675"/>
            <a:ext cx="7289299" cy="1005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